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9" r:id="rId1"/>
  </p:sldMasterIdLst>
  <p:notesMasterIdLst>
    <p:notesMasterId r:id="rId32"/>
  </p:notesMasterIdLst>
  <p:handoutMasterIdLst>
    <p:handoutMasterId r:id="rId33"/>
  </p:handoutMasterIdLst>
  <p:sldIdLst>
    <p:sldId id="257" r:id="rId2"/>
    <p:sldId id="320" r:id="rId3"/>
    <p:sldId id="345" r:id="rId4"/>
    <p:sldId id="321" r:id="rId5"/>
    <p:sldId id="322" r:id="rId6"/>
    <p:sldId id="323" r:id="rId7"/>
    <p:sldId id="333" r:id="rId8"/>
    <p:sldId id="338" r:id="rId9"/>
    <p:sldId id="347" r:id="rId10"/>
    <p:sldId id="346" r:id="rId11"/>
    <p:sldId id="339" r:id="rId12"/>
    <p:sldId id="348" r:id="rId13"/>
    <p:sldId id="334" r:id="rId14"/>
    <p:sldId id="340" r:id="rId15"/>
    <p:sldId id="335" r:id="rId16"/>
    <p:sldId id="336" r:id="rId17"/>
    <p:sldId id="324" r:id="rId18"/>
    <p:sldId id="325" r:id="rId19"/>
    <p:sldId id="326" r:id="rId20"/>
    <p:sldId id="327" r:id="rId21"/>
    <p:sldId id="328" r:id="rId22"/>
    <p:sldId id="329" r:id="rId23"/>
    <p:sldId id="330" r:id="rId24"/>
    <p:sldId id="331" r:id="rId25"/>
    <p:sldId id="332" r:id="rId26"/>
    <p:sldId id="343" r:id="rId27"/>
    <p:sldId id="344" r:id="rId28"/>
    <p:sldId id="349" r:id="rId29"/>
    <p:sldId id="342" r:id="rId30"/>
    <p:sldId id="319" r:id="rId31"/>
  </p:sldIdLst>
  <p:sldSz cx="9144000" cy="6858000" type="screen4x3"/>
  <p:notesSz cx="7077075" cy="936307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792">
          <p15:clr>
            <a:srgbClr val="A4A3A4"/>
          </p15:clr>
        </p15:guide>
        <p15:guide id="3" orient="horz" pos="1008">
          <p15:clr>
            <a:srgbClr val="A4A3A4"/>
          </p15:clr>
        </p15:guide>
        <p15:guide id="4" pos="2880">
          <p15:clr>
            <a:srgbClr val="A4A3A4"/>
          </p15:clr>
        </p15:guide>
        <p15:guide id="5" pos="240">
          <p15:clr>
            <a:srgbClr val="A4A3A4"/>
          </p15:clr>
        </p15:guide>
        <p15:guide id="6" pos="5472">
          <p15:clr>
            <a:srgbClr val="A4A3A4"/>
          </p15:clr>
        </p15:guide>
        <p15:guide id="7" pos="480">
          <p15:clr>
            <a:srgbClr val="A4A3A4"/>
          </p15:clr>
        </p15:guide>
        <p15:guide id="8" pos="187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49">
          <p15:clr>
            <a:srgbClr val="A4A3A4"/>
          </p15:clr>
        </p15:guide>
        <p15:guide id="2" pos="2229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chel DiMaggio" initials="RD" lastIdx="2" clrIdx="0">
    <p:extLst>
      <p:ext uri="{19B8F6BF-5375-455C-9EA6-DF929625EA0E}">
        <p15:presenceInfo xmlns:p15="http://schemas.microsoft.com/office/powerpoint/2012/main" userId="S::rachel.dimaggio@ascendlearning.com::fa08c6a1-9dd1-4f09-91c6-7302fc25c78b" providerId="AD"/>
      </p:ext>
    </p:extLst>
  </p:cmAuthor>
  <p:cmAuthor id="2" name="Loren-Marie Durr" initials="LMD" lastIdx="2" clrIdx="1">
    <p:extLst>
      <p:ext uri="{19B8F6BF-5375-455C-9EA6-DF929625EA0E}">
        <p15:presenceInfo xmlns:p15="http://schemas.microsoft.com/office/powerpoint/2012/main" userId="Loren-Marie Durr" providerId="None"/>
      </p:ext>
    </p:extLst>
  </p:cmAuthor>
  <p:cmAuthor id="3" name="Rachel DiMaggio" initials="RD [2]" lastIdx="1" clrIdx="2">
    <p:extLst>
      <p:ext uri="{19B8F6BF-5375-455C-9EA6-DF929625EA0E}">
        <p15:presenceInfo xmlns:p15="http://schemas.microsoft.com/office/powerpoint/2012/main" userId="Rachel DiMaggi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2" autoAdjust="0"/>
    <p:restoredTop sz="95023" autoAdjust="0"/>
  </p:normalViewPr>
  <p:slideViewPr>
    <p:cSldViewPr>
      <p:cViewPr>
        <p:scale>
          <a:sx n="100" d="100"/>
          <a:sy n="100" d="100"/>
        </p:scale>
        <p:origin x="1424" y="280"/>
      </p:cViewPr>
      <p:guideLst>
        <p:guide orient="horz" pos="2160"/>
        <p:guide orient="horz" pos="3792"/>
        <p:guide orient="horz" pos="1008"/>
        <p:guide pos="2880"/>
        <p:guide pos="240"/>
        <p:guide pos="5472"/>
        <p:guide pos="480"/>
        <p:guide pos="18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09" d="100"/>
          <a:sy n="109" d="100"/>
        </p:scale>
        <p:origin x="-2120" y="-96"/>
      </p:cViewPr>
      <p:guideLst>
        <p:guide orient="horz" pos="2949"/>
        <p:guide pos="222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B5202A4-E2F1-0543-947D-5B7456CDA9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19C8BC-2438-CC47-9C74-6438ABA7AB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F74B53C-ED68-D74E-B749-C4E8E2FE7210}" type="datetimeFigureOut">
              <a:rPr lang="en-US" altLang="en-US"/>
              <a:pPr>
                <a:defRPr/>
              </a:pPr>
              <a:t>1/8/19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62110A-DB52-2141-BE32-76F0293B9F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9317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E9F170-9852-174F-9D49-9FAADBE0A40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08438" y="8893175"/>
            <a:ext cx="3067050" cy="4683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3CC5632-D869-1543-B6B3-F962A2A30AC6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847460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A2600069-ADC4-1147-BB4D-F4CD79723C5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67050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36" tIns="46968" rIns="93936" bIns="46968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6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78A7A273-C794-FF46-9F97-04A05A3C057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010025" y="0"/>
            <a:ext cx="3067050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36" tIns="46968" rIns="93936" bIns="46968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6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4820" name="Rectangle 4">
            <a:extLst>
              <a:ext uri="{FF2B5EF4-FFF2-40B4-BE49-F238E27FC236}">
                <a16:creationId xmlns:a16="http://schemas.microsoft.com/office/drawing/2014/main" id="{7BA14A88-09AF-2149-AEDB-FE095C2B6858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96975" y="701675"/>
            <a:ext cx="4683125" cy="35115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35DF4503-5833-6F4A-8EC8-27CD9F8B533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2975" y="4448175"/>
            <a:ext cx="5191125" cy="4213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36" tIns="46968" rIns="93936" bIns="4696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F684E8ED-5FBF-3E44-864B-87D6A811028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94763"/>
            <a:ext cx="3067050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36" tIns="46968" rIns="93936" bIns="46968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6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8D9DAE05-2394-6646-BEFC-539961C94D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10025" y="8894763"/>
            <a:ext cx="3067050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36" tIns="46968" rIns="93936" bIns="46968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2" charset="0"/>
              </a:defRPr>
            </a:lvl1pPr>
          </a:lstStyle>
          <a:p>
            <a:fld id="{729E4C1B-FED6-0D46-B318-D86D4700E902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448063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>
            <a:extLst>
              <a:ext uri="{FF2B5EF4-FFF2-40B4-BE49-F238E27FC236}">
                <a16:creationId xmlns:a16="http://schemas.microsoft.com/office/drawing/2014/main" id="{8F4CD627-0663-0149-96D4-8F330ECDD77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3" name="Notes Placeholder 2">
            <a:extLst>
              <a:ext uri="{FF2B5EF4-FFF2-40B4-BE49-F238E27FC236}">
                <a16:creationId xmlns:a16="http://schemas.microsoft.com/office/drawing/2014/main" id="{80A9C820-2BFE-A04D-9303-E604211DE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35844" name="Slide Number Placeholder 3">
            <a:extLst>
              <a:ext uri="{FF2B5EF4-FFF2-40B4-BE49-F238E27FC236}">
                <a16:creationId xmlns:a16="http://schemas.microsoft.com/office/drawing/2014/main" id="{74A4D1B5-0909-2A4D-AB1E-E11424D12A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CF4BA97-81E9-7D44-BBD7-CB67DE697FF2}" type="slidenum">
              <a:rPr lang="en-US" altLang="en-US" sz="1200">
                <a:latin typeface="Times" pitchFamily="2" charset="0"/>
              </a:rPr>
              <a:pPr/>
              <a:t>1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6825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>
            <a:extLst>
              <a:ext uri="{FF2B5EF4-FFF2-40B4-BE49-F238E27FC236}">
                <a16:creationId xmlns:a16="http://schemas.microsoft.com/office/drawing/2014/main" id="{D10CCB45-B29A-1848-9EAD-3159AB05E80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5059" name="Notes Placeholder 2">
            <a:extLst>
              <a:ext uri="{FF2B5EF4-FFF2-40B4-BE49-F238E27FC236}">
                <a16:creationId xmlns:a16="http://schemas.microsoft.com/office/drawing/2014/main" id="{BC0D9B18-A71C-3F41-B012-E17A94A032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45060" name="Slide Number Placeholder 3">
            <a:extLst>
              <a:ext uri="{FF2B5EF4-FFF2-40B4-BE49-F238E27FC236}">
                <a16:creationId xmlns:a16="http://schemas.microsoft.com/office/drawing/2014/main" id="{14566387-6611-8246-A7A2-0676CC8D4B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1B6691C-76AA-2644-8C31-306E8EF098E2}" type="slidenum">
              <a:rPr lang="en-US" altLang="en-US" sz="1200">
                <a:solidFill>
                  <a:srgbClr val="000000"/>
                </a:solidFill>
                <a:latin typeface="Times" pitchFamily="2" charset="0"/>
              </a:rPr>
              <a:pPr/>
              <a:t>15</a:t>
            </a:fld>
            <a:endParaRPr lang="en-US" altLang="en-US" sz="1200" dirty="0">
              <a:solidFill>
                <a:srgbClr val="000000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0495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>
            <a:extLst>
              <a:ext uri="{FF2B5EF4-FFF2-40B4-BE49-F238E27FC236}">
                <a16:creationId xmlns:a16="http://schemas.microsoft.com/office/drawing/2014/main" id="{40A4E02C-B33C-E74A-B820-107CA408348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6083" name="Notes Placeholder 2">
            <a:extLst>
              <a:ext uri="{FF2B5EF4-FFF2-40B4-BE49-F238E27FC236}">
                <a16:creationId xmlns:a16="http://schemas.microsoft.com/office/drawing/2014/main" id="{5BB12D8F-7A91-474E-9720-1E62633DB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46084" name="Slide Number Placeholder 3">
            <a:extLst>
              <a:ext uri="{FF2B5EF4-FFF2-40B4-BE49-F238E27FC236}">
                <a16:creationId xmlns:a16="http://schemas.microsoft.com/office/drawing/2014/main" id="{196679FE-04BE-9049-86A8-23455CC6A2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56E18E1-DAA4-BC48-B01D-AAE38988A297}" type="slidenum">
              <a:rPr lang="en-US" altLang="en-US" sz="1200">
                <a:solidFill>
                  <a:srgbClr val="000000"/>
                </a:solidFill>
                <a:latin typeface="Times" pitchFamily="2" charset="0"/>
              </a:rPr>
              <a:pPr/>
              <a:t>16</a:t>
            </a:fld>
            <a:endParaRPr lang="en-US" altLang="en-US" sz="1200" dirty="0">
              <a:solidFill>
                <a:srgbClr val="000000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3485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E425F4C7-8BD4-374C-A9BF-CB4A735480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13A83C5-DEFB-9B49-B015-A35E0177F3BB}" type="slidenum">
              <a:rPr lang="en-US" altLang="en-US" sz="1200">
                <a:latin typeface="Times" pitchFamily="2" charset="0"/>
              </a:rPr>
              <a:pPr/>
              <a:t>17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61C96198-C0D8-1944-9724-49C448803A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6E4CF1D8-BCF8-BA41-881C-C64127F8AF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43892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>
            <a:extLst>
              <a:ext uri="{FF2B5EF4-FFF2-40B4-BE49-F238E27FC236}">
                <a16:creationId xmlns:a16="http://schemas.microsoft.com/office/drawing/2014/main" id="{44512374-3B18-CE43-B31F-C3E0529BD5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EB0A83B-E71A-BE4D-BFC7-2EC82B673A25}" type="slidenum">
              <a:rPr lang="en-US" altLang="en-US" sz="1200">
                <a:latin typeface="Times" pitchFamily="2" charset="0"/>
              </a:rPr>
              <a:pPr/>
              <a:t>18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48131" name="Rectangle 2">
            <a:extLst>
              <a:ext uri="{FF2B5EF4-FFF2-40B4-BE49-F238E27FC236}">
                <a16:creationId xmlns:a16="http://schemas.microsoft.com/office/drawing/2014/main" id="{EA4DFB02-4CB0-6149-AFFF-92FAD53425A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>
            <a:extLst>
              <a:ext uri="{FF2B5EF4-FFF2-40B4-BE49-F238E27FC236}">
                <a16:creationId xmlns:a16="http://schemas.microsoft.com/office/drawing/2014/main" id="{4AE55CD8-8F6C-D14B-8CEB-E64E94AEF8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61024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17A0F200-5C4C-7C4A-8FD3-7CEE58D4987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6FA6E7F-A623-E342-9CE1-936844611462}" type="slidenum">
              <a:rPr lang="en-US" altLang="en-US" sz="1200">
                <a:latin typeface="Times" pitchFamily="2" charset="0"/>
              </a:rPr>
              <a:pPr/>
              <a:t>19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A1573F44-8814-EE43-9E59-1F22C54DF95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1D1A11AA-194F-9F46-871D-F2F648E55D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836537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>
            <a:extLst>
              <a:ext uri="{FF2B5EF4-FFF2-40B4-BE49-F238E27FC236}">
                <a16:creationId xmlns:a16="http://schemas.microsoft.com/office/drawing/2014/main" id="{344597CB-B3B5-8049-A36E-22853C3FA8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971BBCA-D51D-F94E-842E-638399937DD3}" type="slidenum">
              <a:rPr lang="en-US" altLang="en-US" sz="1200">
                <a:latin typeface="Times" pitchFamily="2" charset="0"/>
              </a:rPr>
              <a:pPr/>
              <a:t>20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BE3B764B-2B4B-BB44-93D9-096879B1C01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638DAAFC-868F-EB4B-8BC5-0DFF5F469D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572796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96346427-15E1-5744-BA7F-365074048E2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C579F6E-A5A3-184B-B8E1-B119E9B6F1B3}" type="slidenum">
              <a:rPr lang="en-US" altLang="en-US" sz="1200">
                <a:latin typeface="Times" pitchFamily="2" charset="0"/>
              </a:rPr>
              <a:pPr/>
              <a:t>21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96DACA7E-AC9C-8E4E-87C9-28A4287FC33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7A9966D6-6F18-634F-86C2-B886A0F346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045251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>
            <a:extLst>
              <a:ext uri="{FF2B5EF4-FFF2-40B4-BE49-F238E27FC236}">
                <a16:creationId xmlns:a16="http://schemas.microsoft.com/office/drawing/2014/main" id="{1E8BA6C7-52EE-F64F-A522-D86D9F9A46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1B6B816-6C42-E349-9B11-3CB7289D0004}" type="slidenum">
              <a:rPr lang="en-US" altLang="en-US" sz="1200">
                <a:latin typeface="Times" pitchFamily="2" charset="0"/>
              </a:rPr>
              <a:pPr/>
              <a:t>22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52227" name="Rectangle 2">
            <a:extLst>
              <a:ext uri="{FF2B5EF4-FFF2-40B4-BE49-F238E27FC236}">
                <a16:creationId xmlns:a16="http://schemas.microsoft.com/office/drawing/2014/main" id="{6BE61110-A607-CA45-9D32-3C17FBE524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>
            <a:extLst>
              <a:ext uri="{FF2B5EF4-FFF2-40B4-BE49-F238E27FC236}">
                <a16:creationId xmlns:a16="http://schemas.microsoft.com/office/drawing/2014/main" id="{CE76CD36-13C1-114E-ABE3-DC88669D3D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24381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>
            <a:extLst>
              <a:ext uri="{FF2B5EF4-FFF2-40B4-BE49-F238E27FC236}">
                <a16:creationId xmlns:a16="http://schemas.microsoft.com/office/drawing/2014/main" id="{EB5D7C7A-10A8-5E42-B288-88AE0DE1248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1A10A1B-0FE1-F547-A567-A18394C1CEA5}" type="slidenum">
              <a:rPr lang="en-US" altLang="en-US" sz="1200">
                <a:latin typeface="Times" pitchFamily="2" charset="0"/>
              </a:rPr>
              <a:pPr/>
              <a:t>23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C90776E4-CD11-5D4F-834A-0C52ED9A67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>
            <a:extLst>
              <a:ext uri="{FF2B5EF4-FFF2-40B4-BE49-F238E27FC236}">
                <a16:creationId xmlns:a16="http://schemas.microsoft.com/office/drawing/2014/main" id="{5B76D89E-6A3C-A540-991D-581BFCC2DD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98666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>
            <a:extLst>
              <a:ext uri="{FF2B5EF4-FFF2-40B4-BE49-F238E27FC236}">
                <a16:creationId xmlns:a16="http://schemas.microsoft.com/office/drawing/2014/main" id="{64013993-D3BA-5D48-814B-A42D1AD641E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B6C9D0B-4D4C-8048-8BA2-9F4E6D00D9AD}" type="slidenum">
              <a:rPr lang="en-US" altLang="en-US" sz="1200">
                <a:latin typeface="Times" pitchFamily="2" charset="0"/>
              </a:rPr>
              <a:pPr/>
              <a:t>24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54275" name="Rectangle 2">
            <a:extLst>
              <a:ext uri="{FF2B5EF4-FFF2-40B4-BE49-F238E27FC236}">
                <a16:creationId xmlns:a16="http://schemas.microsoft.com/office/drawing/2014/main" id="{B887407E-B90F-F642-A437-8763AE27DD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>
            <a:extLst>
              <a:ext uri="{FF2B5EF4-FFF2-40B4-BE49-F238E27FC236}">
                <a16:creationId xmlns:a16="http://schemas.microsoft.com/office/drawing/2014/main" id="{776053B7-467E-0A40-8640-109E2E3986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4123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486AAF77-1AC9-164F-86D3-7530F36B3C1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752993CD-F487-2D4F-ACF2-5031793EF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D196D858-0089-5242-8BD0-D88581F4D8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85E7E53-66D2-F947-B5A5-8871A67605F0}" type="slidenum">
              <a:rPr lang="en-US" altLang="en-US" sz="1200">
                <a:latin typeface="Times" pitchFamily="2" charset="0"/>
              </a:rPr>
              <a:pPr/>
              <a:t>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6356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>
            <a:extLst>
              <a:ext uri="{FF2B5EF4-FFF2-40B4-BE49-F238E27FC236}">
                <a16:creationId xmlns:a16="http://schemas.microsoft.com/office/drawing/2014/main" id="{BC57329E-BB2A-1646-BF1A-42CCDF35EE5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CF5CED2-37B5-B64C-8ADA-5D5F16C27C35}" type="slidenum">
              <a:rPr lang="en-US" altLang="en-US" sz="1200">
                <a:latin typeface="Times" pitchFamily="2" charset="0"/>
              </a:rPr>
              <a:pPr/>
              <a:t>25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E50BCF39-B6C0-1E4B-9512-B6E7B55136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id="{5A70D676-1E9D-E14E-9600-9832D2AE24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740195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>
            <a:extLst>
              <a:ext uri="{FF2B5EF4-FFF2-40B4-BE49-F238E27FC236}">
                <a16:creationId xmlns:a16="http://schemas.microsoft.com/office/drawing/2014/main" id="{8829E5DC-27AC-CD43-8E48-A89B717EF4C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6323" name="Notes Placeholder 2">
            <a:extLst>
              <a:ext uri="{FF2B5EF4-FFF2-40B4-BE49-F238E27FC236}">
                <a16:creationId xmlns:a16="http://schemas.microsoft.com/office/drawing/2014/main" id="{FF086DF5-4EFA-0548-9E89-29DD29B2C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56324" name="Slide Number Placeholder 3">
            <a:extLst>
              <a:ext uri="{FF2B5EF4-FFF2-40B4-BE49-F238E27FC236}">
                <a16:creationId xmlns:a16="http://schemas.microsoft.com/office/drawing/2014/main" id="{4289D28C-9FE7-D54F-80C9-013047E2B7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A00AAE2-FE2E-A645-AD41-CAF619A27C0B}" type="slidenum">
              <a:rPr lang="en-US" altLang="en-US" sz="1200">
                <a:latin typeface="Times" pitchFamily="2" charset="0"/>
              </a:rPr>
              <a:pPr/>
              <a:t>29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1894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>
            <a:extLst>
              <a:ext uri="{FF2B5EF4-FFF2-40B4-BE49-F238E27FC236}">
                <a16:creationId xmlns:a16="http://schemas.microsoft.com/office/drawing/2014/main" id="{3087FE21-A956-284E-B5C5-CB7C3112566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7347" name="Notes Placeholder 2">
            <a:extLst>
              <a:ext uri="{FF2B5EF4-FFF2-40B4-BE49-F238E27FC236}">
                <a16:creationId xmlns:a16="http://schemas.microsoft.com/office/drawing/2014/main" id="{814485E2-98F0-8B43-B407-D0B37747A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57348" name="Slide Number Placeholder 3">
            <a:extLst>
              <a:ext uri="{FF2B5EF4-FFF2-40B4-BE49-F238E27FC236}">
                <a16:creationId xmlns:a16="http://schemas.microsoft.com/office/drawing/2014/main" id="{E798FA6F-2792-D942-B5D0-109195F525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459FF5E-C753-A949-B0BC-2F6BACFA9B4C}" type="slidenum">
              <a:rPr lang="en-US" altLang="en-US" sz="1200">
                <a:latin typeface="Times" pitchFamily="2" charset="0"/>
              </a:rPr>
              <a:pPr/>
              <a:t>30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287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>
            <a:extLst>
              <a:ext uri="{FF2B5EF4-FFF2-40B4-BE49-F238E27FC236}">
                <a16:creationId xmlns:a16="http://schemas.microsoft.com/office/drawing/2014/main" id="{AEC1D3ED-881D-5B42-9304-940D2BA8523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585666D-309E-354C-AC2D-0C49DB74A83C}" type="slidenum">
              <a:rPr lang="en-US" altLang="en-US" sz="1200">
                <a:latin typeface="Times" pitchFamily="2" charset="0"/>
              </a:rPr>
              <a:pPr/>
              <a:t>4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681E4503-3769-5045-BF55-B5D90F822F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4D46400F-F7B6-B249-B0A2-CA456788C2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780424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EEEB5FBE-E6F7-914F-8225-3674907F57E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C73BEC2-C15E-6643-98FD-C58A05F02E4D}" type="slidenum">
              <a:rPr lang="en-US" altLang="en-US" sz="1200">
                <a:latin typeface="Times" pitchFamily="2" charset="0"/>
              </a:rPr>
              <a:pPr/>
              <a:t>5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182FFDDB-923E-C74F-9AB2-378562A3E0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7E4B2B96-3F68-7049-971F-60E63C15EB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57266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>
            <a:extLst>
              <a:ext uri="{FF2B5EF4-FFF2-40B4-BE49-F238E27FC236}">
                <a16:creationId xmlns:a16="http://schemas.microsoft.com/office/drawing/2014/main" id="{D798421D-6EF2-EB48-B438-5D7ACFF251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E489D0D-7DA8-7E49-BA14-13A3AC41168B}" type="slidenum">
              <a:rPr lang="en-US" altLang="en-US" sz="1200">
                <a:latin typeface="Times" pitchFamily="2" charset="0"/>
              </a:rPr>
              <a:pPr/>
              <a:t>6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720C3957-1093-744D-8789-DF87C68C88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>
            <a:extLst>
              <a:ext uri="{FF2B5EF4-FFF2-40B4-BE49-F238E27FC236}">
                <a16:creationId xmlns:a16="http://schemas.microsoft.com/office/drawing/2014/main" id="{FCD24F2C-43F4-0646-86EE-0D748A7897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110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>
            <a:extLst>
              <a:ext uri="{FF2B5EF4-FFF2-40B4-BE49-F238E27FC236}">
                <a16:creationId xmlns:a16="http://schemas.microsoft.com/office/drawing/2014/main" id="{56070A5C-A05D-2B4D-8AF8-5D719918017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>
            <a:extLst>
              <a:ext uri="{FF2B5EF4-FFF2-40B4-BE49-F238E27FC236}">
                <a16:creationId xmlns:a16="http://schemas.microsoft.com/office/drawing/2014/main" id="{6D9D87C4-9616-6744-8082-986C9C52A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40964" name="Slide Number Placeholder 3">
            <a:extLst>
              <a:ext uri="{FF2B5EF4-FFF2-40B4-BE49-F238E27FC236}">
                <a16:creationId xmlns:a16="http://schemas.microsoft.com/office/drawing/2014/main" id="{A15D01F3-C9BA-3244-9C80-92F406B56C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9D501A6-5297-974C-B629-E5897C05B098}" type="slidenum">
              <a:rPr lang="en-US" altLang="en-US" sz="1200">
                <a:solidFill>
                  <a:srgbClr val="000000"/>
                </a:solidFill>
                <a:latin typeface="Times" pitchFamily="2" charset="0"/>
              </a:rPr>
              <a:pPr/>
              <a:t>7</a:t>
            </a:fld>
            <a:endParaRPr lang="en-US" altLang="en-US" sz="1200" dirty="0">
              <a:solidFill>
                <a:srgbClr val="000000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695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>
            <a:extLst>
              <a:ext uri="{FF2B5EF4-FFF2-40B4-BE49-F238E27FC236}">
                <a16:creationId xmlns:a16="http://schemas.microsoft.com/office/drawing/2014/main" id="{21AEC7D9-D5C2-124A-81E2-72FBAD13E60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Notes Placeholder 2">
            <a:extLst>
              <a:ext uri="{FF2B5EF4-FFF2-40B4-BE49-F238E27FC236}">
                <a16:creationId xmlns:a16="http://schemas.microsoft.com/office/drawing/2014/main" id="{CBE5D2C0-C538-8B44-B66D-2C77DACF9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41988" name="Slide Number Placeholder 3">
            <a:extLst>
              <a:ext uri="{FF2B5EF4-FFF2-40B4-BE49-F238E27FC236}">
                <a16:creationId xmlns:a16="http://schemas.microsoft.com/office/drawing/2014/main" id="{5F9B7E46-31F7-4F46-A2F5-4658F61D74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638ACF3-C1F4-EA4F-ABFF-86752C9C67C1}" type="slidenum">
              <a:rPr lang="en-US" altLang="en-US" sz="1200">
                <a:latin typeface="Times" pitchFamily="2" charset="0"/>
              </a:rPr>
              <a:pPr/>
              <a:t>11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119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>
            <a:extLst>
              <a:ext uri="{FF2B5EF4-FFF2-40B4-BE49-F238E27FC236}">
                <a16:creationId xmlns:a16="http://schemas.microsoft.com/office/drawing/2014/main" id="{95FB0CB8-8C43-4C48-99AA-7818B5C72CE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3011" name="Notes Placeholder 2">
            <a:extLst>
              <a:ext uri="{FF2B5EF4-FFF2-40B4-BE49-F238E27FC236}">
                <a16:creationId xmlns:a16="http://schemas.microsoft.com/office/drawing/2014/main" id="{F3364C3E-B689-2947-AF6C-0C8EB0C2AF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43012" name="Slide Number Placeholder 3">
            <a:extLst>
              <a:ext uri="{FF2B5EF4-FFF2-40B4-BE49-F238E27FC236}">
                <a16:creationId xmlns:a16="http://schemas.microsoft.com/office/drawing/2014/main" id="{770F68E1-0743-B346-80AF-0AE8A65B05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C471461-292F-5A44-9CED-8A73A5BC9BA9}" type="slidenum">
              <a:rPr lang="en-US" altLang="en-US" sz="1200">
                <a:latin typeface="Times" pitchFamily="2" charset="0"/>
              </a:rPr>
              <a:pPr/>
              <a:t>12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1673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>
            <a:extLst>
              <a:ext uri="{FF2B5EF4-FFF2-40B4-BE49-F238E27FC236}">
                <a16:creationId xmlns:a16="http://schemas.microsoft.com/office/drawing/2014/main" id="{AA8AB8D2-52FB-194D-8FE6-593719318CA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5" name="Notes Placeholder 2">
            <a:extLst>
              <a:ext uri="{FF2B5EF4-FFF2-40B4-BE49-F238E27FC236}">
                <a16:creationId xmlns:a16="http://schemas.microsoft.com/office/drawing/2014/main" id="{B2FF9504-DC43-274E-BC19-5B2C7BA3F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44036" name="Slide Number Placeholder 3">
            <a:extLst>
              <a:ext uri="{FF2B5EF4-FFF2-40B4-BE49-F238E27FC236}">
                <a16:creationId xmlns:a16="http://schemas.microsoft.com/office/drawing/2014/main" id="{89B233F7-D35D-3643-9E32-E0BDFA7EBF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D3FB40B-2365-BD46-9299-AA89C6341584}" type="slidenum">
              <a:rPr lang="en-US" altLang="en-US" sz="1200">
                <a:solidFill>
                  <a:srgbClr val="000000"/>
                </a:solidFill>
                <a:latin typeface="Times" pitchFamily="2" charset="0"/>
              </a:rPr>
              <a:pPr/>
              <a:t>13</a:t>
            </a:fld>
            <a:endParaRPr lang="en-US" altLang="en-US" sz="1200" dirty="0">
              <a:solidFill>
                <a:srgbClr val="000000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976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2590800"/>
            <a:ext cx="7772400" cy="1470025"/>
          </a:xfrm>
        </p:spPr>
        <p:txBody>
          <a:bodyPr/>
          <a:lstStyle>
            <a:lvl1pPr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9654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16151DB-13F2-9B4D-A19C-02D7F27A96F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243455F-0BC5-7B4D-887C-24BF8F8B895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5433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152400"/>
            <a:ext cx="21145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"/>
            <a:ext cx="61912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88A8FAE-5CA5-C34C-B41F-17EE4A98DB3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FFFE849-A45B-8B4F-9E42-58B2D246E5AC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75627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A9BF2A2-F2B9-754E-83E3-C9FF65F0D1B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514FC4F-C66E-4E40-8932-D9A1355B4E9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77854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26A0AB1-785D-FC44-98A7-BB092C2B60C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4F3A2F-7CC4-994F-9285-73AA97645DD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08488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E70FF7-201F-064F-8B6A-600FC0A0D1A8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DE8F5A-9324-164A-8233-740F884D965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0414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AE41F90-DF10-2A46-8A83-3AE8773D975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E4F3E1-0042-4141-B6EF-B554240BF57A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8133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32EF0D1B-B2A1-B345-8237-89279BAD387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1ACC28-212C-584A-BC84-D3D761ED751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02812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34927AB-58EB-6C42-A12E-B5E092ABCBF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DAABD7-CAFA-3942-8A88-A933D22D0CE8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2827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79119A-E07D-1A49-B2D6-25EC3A0C0C0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A7B148C-B1CC-F747-8C02-FACFCABE678C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99919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324CF3-E6B7-3448-81E0-88B10618B82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AAFBB4-D932-6340-A337-4F5E3947259A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99301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713C4A9-A92B-2347-B59D-D18C5ABF27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152400"/>
            <a:ext cx="7543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3436863-C110-7A47-A9B6-57EFE4CEBA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76400"/>
            <a:ext cx="82296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CD0F7878-9A1F-094C-9D08-BB137872A92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1"/>
            </a:lvl1pPr>
          </a:lstStyle>
          <a:p>
            <a:fld id="{30CDCF6A-8A89-4645-BF91-E6E0407EF70A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29DCF2C9-D6CB-4D44-AD89-8EF3783D2A1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-4763" y="1143000"/>
            <a:ext cx="4419601" cy="1470025"/>
          </a:xfrm>
        </p:spPr>
        <p:txBody>
          <a:bodyPr/>
          <a:lstStyle/>
          <a:p>
            <a:pPr eaLnBrk="1" hangingPunct="1"/>
            <a:r>
              <a:rPr lang="en-US" altLang="en-US" sz="4400" b="1" dirty="0">
                <a:ea typeface="ＭＳ Ｐゴシック" panose="020B0600070205080204" pitchFamily="34" charset="-128"/>
              </a:rPr>
              <a:t>Chapter</a:t>
            </a:r>
            <a:r>
              <a:rPr lang="en-US" altLang="en-US" sz="4400" b="1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4400" b="1" dirty="0">
                <a:ea typeface="ＭＳ Ｐゴシック" panose="020B0600070205080204" pitchFamily="34" charset="-128"/>
              </a:rPr>
              <a:t>17</a:t>
            </a:r>
            <a:endParaRPr lang="en-US" altLang="en-US" b="1" dirty="0">
              <a:ea typeface="ＭＳ Ｐゴシック" panose="020B0600070205080204" pitchFamily="34" charset="-128"/>
            </a:endParaRP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8C323B72-4A7A-674D-8E9F-4FDE22594ED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52400" y="2438400"/>
            <a:ext cx="3962400" cy="1524000"/>
          </a:xfrm>
        </p:spPr>
        <p:txBody>
          <a:bodyPr/>
          <a:lstStyle/>
          <a:p>
            <a:pPr eaLnBrk="1" hangingPunct="1"/>
            <a:r>
              <a:rPr lang="en-US" altLang="en-US" sz="4400" b="0" dirty="0">
                <a:ea typeface="ＭＳ Ｐゴシック" panose="020B0600070205080204" pitchFamily="34" charset="-128"/>
              </a:rPr>
              <a:t>Computer</a:t>
            </a:r>
            <a:r>
              <a:rPr lang="en-US" altLang="en-US" sz="4400" dirty="0">
                <a:ea typeface="ＭＳ Ｐゴシック" panose="020B0600070205080204" pitchFamily="34" charset="-128"/>
              </a:rPr>
              <a:t> </a:t>
            </a:r>
            <a:r>
              <a:rPr lang="en-US" altLang="en-US" sz="4400" b="0" dirty="0">
                <a:ea typeface="ＭＳ Ｐゴシック" panose="020B0600070205080204" pitchFamily="34" charset="-128"/>
              </a:rPr>
              <a:t>Security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:a16="http://schemas.microsoft.com/office/drawing/2014/main" id="{6CD6C255-60B1-D441-9F0B-A94D31D1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52400"/>
            <a:ext cx="8382000" cy="11430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Good or Bad?</a:t>
            </a:r>
          </a:p>
        </p:txBody>
      </p:sp>
      <p:sp>
        <p:nvSpPr>
          <p:cNvPr id="12291" name="Slide Number Placeholder 2">
            <a:extLst>
              <a:ext uri="{FF2B5EF4-FFF2-40B4-BE49-F238E27FC236}">
                <a16:creationId xmlns:a16="http://schemas.microsoft.com/office/drawing/2014/main" id="{EA351058-5837-DD4F-B75C-B54D488727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3E93F10-F5D7-6545-ADB7-CBCD0AEA6F6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 dirty="0"/>
          </a:p>
        </p:txBody>
      </p:sp>
      <p:sp>
        <p:nvSpPr>
          <p:cNvPr id="12292" name="TextBox 3">
            <a:extLst>
              <a:ext uri="{FF2B5EF4-FFF2-40B4-BE49-F238E27FC236}">
                <a16:creationId xmlns:a16="http://schemas.microsoft.com/office/drawing/2014/main" id="{9829C5C8-423A-4944-86C6-585A4F18F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600200"/>
            <a:ext cx="7010400" cy="3786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nelldale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	JohnLewis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		GingerCat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			Longhorns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aatnv.AATNV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	One2Three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		7December1939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red&amp;whIte%blUe7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	g&amp;OoD#3PaSs</a:t>
            </a:r>
          </a:p>
        </p:txBody>
      </p:sp>
      <p:sp>
        <p:nvSpPr>
          <p:cNvPr id="12293" name="TextBox 1">
            <a:extLst>
              <a:ext uri="{FF2B5EF4-FFF2-40B4-BE49-F238E27FC236}">
                <a16:creationId xmlns:a16="http://schemas.microsoft.com/office/drawing/2014/main" id="{374CA0B0-94F4-B040-BEA3-EBDA1E3BBE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5486400"/>
            <a:ext cx="7162800" cy="523875"/>
          </a:xfrm>
          <a:prstGeom prst="rect">
            <a:avLst/>
          </a:prstGeom>
          <a:solidFill>
            <a:srgbClr val="BBE0E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800" dirty="0"/>
              <a:t>Terrible? Acceptable? Marginal? Good?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E3D12544-CB0A-434A-B4A5-439F3AA69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52400"/>
            <a:ext cx="8305800" cy="11430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Preventing Unauthorized Access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(4 of 5)</a:t>
            </a:r>
          </a:p>
        </p:txBody>
      </p:sp>
      <p:sp>
        <p:nvSpPr>
          <p:cNvPr id="13315" name="Slide Number Placeholder 2">
            <a:extLst>
              <a:ext uri="{FF2B5EF4-FFF2-40B4-BE49-F238E27FC236}">
                <a16:creationId xmlns:a16="http://schemas.microsoft.com/office/drawing/2014/main" id="{BB2D170F-ABB1-B945-9F8D-6244A1D623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83F7172-E625-EA46-A485-B912CC28CE7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 dirty="0"/>
          </a:p>
        </p:txBody>
      </p:sp>
      <p:sp>
        <p:nvSpPr>
          <p:cNvPr id="30723" name="TextBox 3">
            <a:extLst>
              <a:ext uri="{FF2B5EF4-FFF2-40B4-BE49-F238E27FC236}">
                <a16:creationId xmlns:a16="http://schemas.microsoft.com/office/drawing/2014/main" id="{10477A3B-2693-B94C-986B-E1E13886D1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3657600"/>
            <a:ext cx="746760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92500" lnSpcReduction="20000"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r>
              <a:rPr lang="en-US" altLang="en-US" sz="3200" dirty="0">
                <a:solidFill>
                  <a:srgbClr val="FF6600"/>
                </a:solidFill>
              </a:rPr>
              <a:t>CAPTCHA</a:t>
            </a:r>
          </a:p>
          <a:p>
            <a:pPr>
              <a:defRPr/>
            </a:pPr>
            <a:r>
              <a:rPr lang="en-US" altLang="en-US" sz="2800" dirty="0"/>
              <a:t>Software that verifies that the user is not another computer</a:t>
            </a:r>
          </a:p>
          <a:p>
            <a:pPr>
              <a:defRPr/>
            </a:pPr>
            <a:endParaRPr lang="en-US" altLang="en-US" sz="2800" dirty="0"/>
          </a:p>
          <a:p>
            <a:pPr>
              <a:defRPr/>
            </a:pPr>
            <a:r>
              <a:rPr lang="en-US" altLang="en-US" sz="3200" dirty="0">
                <a:solidFill>
                  <a:srgbClr val="FF6600"/>
                </a:solidFill>
              </a:rPr>
              <a:t>reCAPTCHA</a:t>
            </a:r>
          </a:p>
          <a:p>
            <a:pPr>
              <a:defRPr/>
            </a:pPr>
            <a:r>
              <a:rPr lang="en-US" altLang="en-US" sz="2800" dirty="0"/>
              <a:t>Software that helps digitize books at the same time</a:t>
            </a:r>
          </a:p>
        </p:txBody>
      </p:sp>
      <p:sp>
        <p:nvSpPr>
          <p:cNvPr id="13318" name="Rectangle 2">
            <a:extLst>
              <a:ext uri="{FF2B5EF4-FFF2-40B4-BE49-F238E27FC236}">
                <a16:creationId xmlns:a16="http://schemas.microsoft.com/office/drawing/2014/main" id="{4FDAA759-B85F-9542-A2A0-8CC9EFB513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0" y="6248400"/>
            <a:ext cx="1085850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/>
              <a:t>© reCAPTCHA</a:t>
            </a:r>
          </a:p>
        </p:txBody>
      </p:sp>
      <p:pic>
        <p:nvPicPr>
          <p:cNvPr id="3" name="Picture 2" descr="A figure depicts the CAPTCHA form verification that displays two words &quot;Levelers and critics&quot; at the top and a box for typing the two words at the bottom left and reCAPTCHA icon that reads, stop spam and read books at the bottom right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190452"/>
            <a:ext cx="4567844" cy="18100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505200" y="3042995"/>
            <a:ext cx="28389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>
                <a:latin typeface="+mn-lt"/>
              </a:rPr>
              <a:t>A CAPTCHA form verification</a:t>
            </a:r>
          </a:p>
        </p:txBody>
      </p:sp>
      <p:sp>
        <p:nvSpPr>
          <p:cNvPr id="4" name="Rectangle 3"/>
          <p:cNvSpPr/>
          <p:nvPr/>
        </p:nvSpPr>
        <p:spPr>
          <a:xfrm rot="16200000">
            <a:off x="7716536" y="2295869"/>
            <a:ext cx="11785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900">
                <a:cs typeface="Arial" panose="020B0604020202020204" pitchFamily="34" charset="0"/>
              </a:rPr>
              <a:t>Courtesy of Google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D7D8E580-ED1B-404C-B52B-61F162B6A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52400"/>
            <a:ext cx="8305800" cy="11430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Preventing Unauthorized Access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(5 of 5)</a:t>
            </a:r>
          </a:p>
        </p:txBody>
      </p:sp>
      <p:sp>
        <p:nvSpPr>
          <p:cNvPr id="14339" name="Slide Number Placeholder 2">
            <a:extLst>
              <a:ext uri="{FF2B5EF4-FFF2-40B4-BE49-F238E27FC236}">
                <a16:creationId xmlns:a16="http://schemas.microsoft.com/office/drawing/2014/main" id="{3EFC9EE8-5BC6-EE46-B1C4-7EEF799B71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BA88E2B-643F-7948-8877-6C9C9BF60F5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0" dirty="0"/>
          </a:p>
        </p:txBody>
      </p:sp>
      <p:sp>
        <p:nvSpPr>
          <p:cNvPr id="14340" name="TextBox 3">
            <a:extLst>
              <a:ext uri="{FF2B5EF4-FFF2-40B4-BE49-F238E27FC236}">
                <a16:creationId xmlns:a16="http://schemas.microsoft.com/office/drawing/2014/main" id="{44A7B655-C18E-2348-9F75-1A8400A971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371600"/>
            <a:ext cx="68580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Fingerprint analysis: A stronger level of verification than username and password</a:t>
            </a:r>
          </a:p>
        </p:txBody>
      </p:sp>
      <p:sp>
        <p:nvSpPr>
          <p:cNvPr id="14341" name="TextBox 1">
            <a:extLst>
              <a:ext uri="{FF2B5EF4-FFF2-40B4-BE49-F238E27FC236}">
                <a16:creationId xmlns:a16="http://schemas.microsoft.com/office/drawing/2014/main" id="{A069A45E-E7BE-F949-A8E1-2460E8FE5E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2971800"/>
            <a:ext cx="2057400" cy="1938337"/>
          </a:xfrm>
          <a:prstGeom prst="rect">
            <a:avLst/>
          </a:prstGeom>
          <a:solidFill>
            <a:srgbClr val="BBE0E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What if somebody steals your digitized fingerprint?</a:t>
            </a:r>
            <a:endParaRPr lang="en-US" altLang="en-US" sz="2400" dirty="0"/>
          </a:p>
        </p:txBody>
      </p:sp>
      <p:pic>
        <p:nvPicPr>
          <p:cNvPr id="3" name="Picture 2" descr="A photograph of a fingerprint scanner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588749"/>
            <a:ext cx="4267200" cy="284717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43000" y="5513427"/>
            <a:ext cx="2066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>
                <a:latin typeface="+mn-lt"/>
              </a:rPr>
              <a:t>A fingerprint scanner</a:t>
            </a:r>
          </a:p>
        </p:txBody>
      </p:sp>
      <p:sp>
        <p:nvSpPr>
          <p:cNvPr id="4" name="Rectangle 3"/>
          <p:cNvSpPr/>
          <p:nvPr/>
        </p:nvSpPr>
        <p:spPr>
          <a:xfrm rot="16200000">
            <a:off x="4746626" y="4471343"/>
            <a:ext cx="170591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900">
                <a:cs typeface="Arial" panose="020B0604020202020204" pitchFamily="34" charset="0"/>
              </a:rPr>
              <a:t>© LongHa2006/Getty images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AF4C2A03-6F7D-E446-8986-81310598496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0A1BC27-7DA6-E844-B3DF-C85DB4927E5C}" type="slidenum">
              <a:rPr lang="en-US" altLang="en-US" sz="1400">
                <a:solidFill>
                  <a:srgbClr val="000000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0" dirty="0">
              <a:solidFill>
                <a:srgbClr val="000000"/>
              </a:solidFill>
            </a:endParaRPr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827196F4-D7C6-E142-85F3-4B7D9CBC55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Computer Security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3)</a:t>
            </a:r>
          </a:p>
        </p:txBody>
      </p:sp>
      <p:sp>
        <p:nvSpPr>
          <p:cNvPr id="15364" name="Text Box 3">
            <a:extLst>
              <a:ext uri="{FF2B5EF4-FFF2-40B4-BE49-F238E27FC236}">
                <a16:creationId xmlns:a16="http://schemas.microsoft.com/office/drawing/2014/main" id="{104F6312-6F92-D549-86DB-D7189E1920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447800"/>
            <a:ext cx="8382000" cy="457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</a:rPr>
              <a:t>Malicious Code</a:t>
            </a:r>
          </a:p>
          <a:p>
            <a:pPr>
              <a:buFontTx/>
              <a:buNone/>
            </a:pPr>
            <a:r>
              <a:rPr lang="en-US" altLang="en-US" sz="2800" dirty="0">
                <a:solidFill>
                  <a:srgbClr val="000000"/>
                </a:solidFill>
              </a:rPr>
              <a:t>A computer program that attempts to bypass appropriate authorization and/or perform unauthorized functions</a:t>
            </a:r>
          </a:p>
          <a:p>
            <a:pPr lvl="1"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Worm </a:t>
            </a:r>
            <a:r>
              <a:rPr lang="en-US" altLang="en-US" dirty="0">
                <a:solidFill>
                  <a:srgbClr val="000000"/>
                </a:solidFill>
              </a:rPr>
              <a:t>stands alone, targets network resources</a:t>
            </a:r>
            <a:endParaRPr lang="en-US" altLang="en-US" b="1" dirty="0">
              <a:solidFill>
                <a:srgbClr val="3333FF"/>
              </a:solidFill>
            </a:endParaRPr>
          </a:p>
          <a:p>
            <a:pPr lvl="1"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Trojan horse </a:t>
            </a:r>
            <a:r>
              <a:rPr lang="en-US" altLang="en-US" dirty="0">
                <a:solidFill>
                  <a:srgbClr val="000000"/>
                </a:solidFill>
              </a:rPr>
              <a:t>disguised as benevolent resource</a:t>
            </a:r>
            <a:endParaRPr lang="en-US" altLang="en-US" b="1" dirty="0">
              <a:solidFill>
                <a:srgbClr val="3333FF"/>
              </a:solidFill>
            </a:endParaRPr>
          </a:p>
          <a:p>
            <a:pPr lvl="1"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Virus</a:t>
            </a:r>
            <a:r>
              <a:rPr lang="en-US" altLang="en-US" b="1" dirty="0">
                <a:solidFill>
                  <a:srgbClr val="000000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self-replicating</a:t>
            </a:r>
            <a:endParaRPr lang="en-US" altLang="en-US" dirty="0">
              <a:solidFill>
                <a:srgbClr val="3333FF"/>
              </a:solidFill>
            </a:endParaRPr>
          </a:p>
          <a:p>
            <a:pPr lvl="1"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Logic bomb </a:t>
            </a:r>
            <a:r>
              <a:rPr lang="en-US" altLang="en-US" dirty="0">
                <a:solidFill>
                  <a:srgbClr val="000000"/>
                </a:solidFill>
              </a:rPr>
              <a:t>set up to execute at system event</a:t>
            </a:r>
            <a:endParaRPr lang="en-US" altLang="en-US" dirty="0">
              <a:solidFill>
                <a:srgbClr val="3333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13437387-25F5-034A-9688-EC68FA4D1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Antivirus Software</a:t>
            </a:r>
          </a:p>
        </p:txBody>
      </p:sp>
      <p:sp>
        <p:nvSpPr>
          <p:cNvPr id="16387" name="Slide Number Placeholder 2">
            <a:extLst>
              <a:ext uri="{FF2B5EF4-FFF2-40B4-BE49-F238E27FC236}">
                <a16:creationId xmlns:a16="http://schemas.microsoft.com/office/drawing/2014/main" id="{E99DFC6C-F732-9C46-90C4-9A4948B7E8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BF3F6D2-2692-E24F-9D69-ACC7510E7AB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400" dirty="0"/>
          </a:p>
        </p:txBody>
      </p:sp>
      <p:sp>
        <p:nvSpPr>
          <p:cNvPr id="33795" name="TextBox 3">
            <a:extLst>
              <a:ext uri="{FF2B5EF4-FFF2-40B4-BE49-F238E27FC236}">
                <a16:creationId xmlns:a16="http://schemas.microsoft.com/office/drawing/2014/main" id="{509DE895-9E50-6E43-9EC3-6652B2F5D0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676400"/>
            <a:ext cx="7162800" cy="35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sz="2800" dirty="0">
                <a:latin typeface="+mn-lt"/>
              </a:rPr>
              <a:t>Software installed to detect and remove malicious code</a:t>
            </a:r>
          </a:p>
          <a:p>
            <a:pPr>
              <a:defRPr/>
            </a:pPr>
            <a:endParaRPr lang="en-US" sz="2800" dirty="0">
              <a:latin typeface="+mn-lt"/>
            </a:endParaRPr>
          </a:p>
          <a:p>
            <a:pPr>
              <a:defRPr/>
            </a:pPr>
            <a:r>
              <a:rPr lang="en-US" sz="2800" b="1" dirty="0">
                <a:solidFill>
                  <a:srgbClr val="FF6600"/>
                </a:solidFill>
                <a:latin typeface="+mn-lt"/>
              </a:rPr>
              <a:t>Signature detection </a:t>
            </a:r>
            <a:r>
              <a:rPr lang="en-US" sz="2800" dirty="0">
                <a:latin typeface="+mn-lt"/>
              </a:rPr>
              <a:t>recognizes known malware and removes</a:t>
            </a:r>
          </a:p>
          <a:p>
            <a:pPr>
              <a:defRPr/>
            </a:pPr>
            <a:endParaRPr lang="en-US" sz="2800" dirty="0">
              <a:solidFill>
                <a:srgbClr val="FF6600"/>
              </a:solidFill>
              <a:latin typeface="+mn-lt"/>
            </a:endParaRPr>
          </a:p>
          <a:p>
            <a:pPr>
              <a:defRPr/>
            </a:pPr>
            <a:r>
              <a:rPr lang="en-US" sz="2800" b="1" dirty="0">
                <a:solidFill>
                  <a:srgbClr val="FF6600"/>
                </a:solidFill>
                <a:latin typeface="+mn-lt"/>
              </a:rPr>
              <a:t>Heuristics</a:t>
            </a:r>
            <a:r>
              <a:rPr lang="en-US" sz="2800" dirty="0">
                <a:solidFill>
                  <a:srgbClr val="FF6600"/>
                </a:solidFill>
                <a:latin typeface="+mn-lt"/>
              </a:rPr>
              <a:t> </a:t>
            </a:r>
            <a:r>
              <a:rPr lang="en-US" sz="2800" dirty="0">
                <a:latin typeface="+mn-lt"/>
              </a:rPr>
              <a:t>are strategies used to identify general patterns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2">
            <a:extLst>
              <a:ext uri="{FF2B5EF4-FFF2-40B4-BE49-F238E27FC236}">
                <a16:creationId xmlns:a16="http://schemas.microsoft.com/office/drawing/2014/main" id="{E3C1D20F-1A39-F641-8F65-1B5919A114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9C3181D-4A89-2443-94F4-474464E56431}" type="slidenum">
              <a:rPr lang="en-US" altLang="en-US" sz="1400">
                <a:solidFill>
                  <a:srgbClr val="000000"/>
                </a:solidFill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 dirty="0">
              <a:solidFill>
                <a:srgbClr val="000000"/>
              </a:solidFill>
            </a:endParaRPr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EF325BDA-2359-3149-A558-72FB3A6CAA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Computer Security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3)</a:t>
            </a:r>
          </a:p>
        </p:txBody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F3F20596-184B-7B41-A6F6-B6965EC105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524000"/>
            <a:ext cx="7924800" cy="516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</a:rPr>
              <a:t>Security Attacks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sz="2800" dirty="0">
                <a:solidFill>
                  <a:srgbClr val="000000"/>
                </a:solidFill>
              </a:rPr>
              <a:t>An attack on the computer system itself</a:t>
            </a:r>
          </a:p>
          <a:p>
            <a:pPr lvl="1"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Password guessing</a:t>
            </a:r>
            <a:r>
              <a:rPr lang="en-US" altLang="en-US" dirty="0">
                <a:solidFill>
                  <a:srgbClr val="FF6600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Obvious</a:t>
            </a:r>
            <a:endParaRPr lang="en-US" altLang="en-US" b="1" dirty="0">
              <a:solidFill>
                <a:srgbClr val="3333FF"/>
              </a:solidFill>
            </a:endParaRPr>
          </a:p>
          <a:p>
            <a:pPr lvl="1"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Phishing </a:t>
            </a:r>
            <a:r>
              <a:rPr lang="en-US" altLang="en-US" dirty="0">
                <a:solidFill>
                  <a:srgbClr val="000000"/>
                </a:solidFill>
              </a:rPr>
              <a:t>Trick users into revealing security information</a:t>
            </a:r>
          </a:p>
          <a:p>
            <a:pPr lvl="1"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Spoofing </a:t>
            </a:r>
            <a:r>
              <a:rPr lang="en-US" altLang="en-US" dirty="0">
                <a:solidFill>
                  <a:srgbClr val="000000"/>
                </a:solidFill>
              </a:rPr>
              <a:t>Malicious user masquerades as authorized user</a:t>
            </a:r>
            <a:endParaRPr lang="en-US" altLang="en-US" b="1" dirty="0">
              <a:solidFill>
                <a:srgbClr val="3333FF"/>
              </a:solidFill>
            </a:endParaRPr>
          </a:p>
          <a:p>
            <a:pPr lvl="1"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Back door </a:t>
            </a:r>
            <a:r>
              <a:rPr lang="en-US" altLang="en-US" dirty="0">
                <a:solidFill>
                  <a:srgbClr val="000000"/>
                </a:solidFill>
              </a:rPr>
              <a:t>Unauthorized access to anyone who knows it exists</a:t>
            </a:r>
            <a:endParaRPr lang="en-US" altLang="en-US" b="1" dirty="0">
              <a:solidFill>
                <a:srgbClr val="3333FF"/>
              </a:solidFill>
            </a:endParaRPr>
          </a:p>
          <a:p>
            <a:pPr lvl="1">
              <a:spcBef>
                <a:spcPct val="50000"/>
              </a:spcBef>
              <a:buFontTx/>
              <a:buNone/>
            </a:pPr>
            <a:endParaRPr lang="en-US" altLang="en-US" sz="2400" b="1" dirty="0">
              <a:solidFill>
                <a:srgbClr val="3333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Number Placeholder 2">
            <a:extLst>
              <a:ext uri="{FF2B5EF4-FFF2-40B4-BE49-F238E27FC236}">
                <a16:creationId xmlns:a16="http://schemas.microsoft.com/office/drawing/2014/main" id="{D2607489-33FD-5742-A392-61F7FB3220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1675E7B-EBCB-024A-92CD-B85EE2C4E071}" type="slidenum">
              <a:rPr lang="en-US" altLang="en-US" sz="1400">
                <a:solidFill>
                  <a:srgbClr val="000000"/>
                </a:solidFill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 dirty="0">
              <a:solidFill>
                <a:srgbClr val="000000"/>
              </a:solidFill>
            </a:endParaRPr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655A3118-8F39-0740-B67B-0A60747402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Computer Security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3)</a:t>
            </a:r>
          </a:p>
        </p:txBody>
      </p:sp>
      <p:sp>
        <p:nvSpPr>
          <p:cNvPr id="18437" name="Text Box 4">
            <a:extLst>
              <a:ext uri="{FF2B5EF4-FFF2-40B4-BE49-F238E27FC236}">
                <a16:creationId xmlns:a16="http://schemas.microsoft.com/office/drawing/2014/main" id="{80152015-BEB0-7A4A-9863-335075BC9B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25563"/>
            <a:ext cx="7848600" cy="469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lvl="1"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Buffer overflow </a:t>
            </a:r>
            <a:r>
              <a:rPr lang="en-US" altLang="en-US" dirty="0">
                <a:solidFill>
                  <a:srgbClr val="000000"/>
                </a:solidFill>
              </a:rPr>
              <a:t>Defect that could cause a system to crash and leave the user with heightened privileges</a:t>
            </a:r>
            <a:endParaRPr lang="en-US" altLang="en-US" b="1" dirty="0">
              <a:solidFill>
                <a:srgbClr val="3333FF"/>
              </a:solidFill>
            </a:endParaRPr>
          </a:p>
          <a:p>
            <a:pPr lvl="1"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Denial-of-service</a:t>
            </a:r>
            <a:r>
              <a:rPr lang="en-US" altLang="en-US" dirty="0">
                <a:solidFill>
                  <a:srgbClr val="000000"/>
                </a:solidFill>
              </a:rPr>
              <a:t> Attack that prevents authorized user from accessing the system</a:t>
            </a:r>
            <a:endParaRPr lang="en-US" altLang="en-US" b="1" dirty="0">
              <a:solidFill>
                <a:srgbClr val="3333FF"/>
              </a:solidFill>
            </a:endParaRPr>
          </a:p>
          <a:p>
            <a:pPr lvl="1">
              <a:spcBef>
                <a:spcPct val="50000"/>
              </a:spcBef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</a:rPr>
              <a:t>Man-in-the-middle</a:t>
            </a:r>
            <a:r>
              <a:rPr lang="en-US" altLang="en-US" b="1" dirty="0">
                <a:solidFill>
                  <a:srgbClr val="000000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Network communication is intercepted in an attempt to obtain key data</a:t>
            </a:r>
          </a:p>
          <a:p>
            <a:pPr lvl="1">
              <a:spcBef>
                <a:spcPct val="50000"/>
              </a:spcBef>
              <a:buFontTx/>
              <a:buNone/>
            </a:pPr>
            <a:endParaRPr lang="en-US" altLang="en-US" sz="2400" dirty="0">
              <a:solidFill>
                <a:srgbClr val="000000"/>
              </a:solidFill>
            </a:endParaRPr>
          </a:p>
          <a:p>
            <a:pPr lvl="1">
              <a:spcBef>
                <a:spcPct val="50000"/>
              </a:spcBef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</a:rPr>
              <a:t>	</a:t>
            </a:r>
            <a:endParaRPr lang="en-US" altLang="en-US" dirty="0">
              <a:solidFill>
                <a:srgbClr val="3333FF"/>
              </a:solidFill>
            </a:endParaRPr>
          </a:p>
        </p:txBody>
      </p:sp>
      <p:sp>
        <p:nvSpPr>
          <p:cNvPr id="18438" name="TextBox 1">
            <a:extLst>
              <a:ext uri="{FF2B5EF4-FFF2-40B4-BE49-F238E27FC236}">
                <a16:creationId xmlns:a16="http://schemas.microsoft.com/office/drawing/2014/main" id="{58E91B2F-95A0-E24B-9D99-F0B3ED1F9B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5562600"/>
            <a:ext cx="5943600" cy="461963"/>
          </a:xfrm>
          <a:prstGeom prst="rect">
            <a:avLst/>
          </a:prstGeom>
          <a:solidFill>
            <a:srgbClr val="BBE0E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marL="342900" indent="-342900"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rgbClr val="000000"/>
                </a:solidFill>
              </a:rPr>
              <a:t>Have you ever experienced one of these?</a:t>
            </a:r>
            <a:endParaRPr lang="en-US" altLang="en-US" sz="2400" dirty="0">
              <a:solidFill>
                <a:srgbClr val="3333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3">
            <a:extLst>
              <a:ext uri="{FF2B5EF4-FFF2-40B4-BE49-F238E27FC236}">
                <a16:creationId xmlns:a16="http://schemas.microsoft.com/office/drawing/2014/main" id="{4EFC82FA-3A98-DF4D-B89C-16241A36DD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7E2E4CF-BA74-6D48-829D-8D2C9076924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 dirty="0"/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42651059-3AF2-6249-8868-CBD3785B80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Cryptography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4)</a:t>
            </a:r>
          </a:p>
        </p:txBody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20316B4E-47CB-824A-95E4-3F5F1151BA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Cryptography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The field of study related to encoded information (comes from Greek word for "secret writing")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Encryption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The process of converting plaintext into ciphertext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Decryption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The process of converting ciphertext into plaintext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>
            <a:extLst>
              <a:ext uri="{FF2B5EF4-FFF2-40B4-BE49-F238E27FC236}">
                <a16:creationId xmlns:a16="http://schemas.microsoft.com/office/drawing/2014/main" id="{6A06D46E-C22B-CD4A-9D94-660A342876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4E455DF-7CE1-8F44-804F-5A70D826C1B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 dirty="0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B18DD7A8-D3AF-1043-9CAD-EC9687F000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Cryptography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4)</a:t>
            </a:r>
          </a:p>
        </p:txBody>
      </p:sp>
      <p:sp>
        <p:nvSpPr>
          <p:cNvPr id="20484" name="Rectangle 4">
            <a:extLst>
              <a:ext uri="{FF2B5EF4-FFF2-40B4-BE49-F238E27FC236}">
                <a16:creationId xmlns:a16="http://schemas.microsoft.com/office/drawing/2014/main" id="{405326E5-4EB8-5A4B-88C5-12D7CA5157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2514600"/>
            <a:ext cx="12954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/>
              <a:t>plaintext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/>
              <a:t>message</a:t>
            </a:r>
            <a:endParaRPr lang="en-US" altLang="en-US" sz="2400" dirty="0"/>
          </a:p>
        </p:txBody>
      </p:sp>
      <p:sp>
        <p:nvSpPr>
          <p:cNvPr id="20485" name="Rectangle 5">
            <a:extLst>
              <a:ext uri="{FF2B5EF4-FFF2-40B4-BE49-F238E27FC236}">
                <a16:creationId xmlns:a16="http://schemas.microsoft.com/office/drawing/2014/main" id="{9E8BE6F6-2E5E-F04B-BA49-DC7739DCE8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2514600"/>
            <a:ext cx="1524000" cy="990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/>
              <a:t>ciphertext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/>
              <a:t>message</a:t>
            </a:r>
          </a:p>
        </p:txBody>
      </p:sp>
      <p:sp>
        <p:nvSpPr>
          <p:cNvPr id="20486" name="AutoShape 6">
            <a:extLst>
              <a:ext uri="{FF2B5EF4-FFF2-40B4-BE49-F238E27FC236}">
                <a16:creationId xmlns:a16="http://schemas.microsoft.com/office/drawing/2014/main" id="{6489E708-A79D-6242-B709-0E06FEC1D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1905000"/>
            <a:ext cx="1281113" cy="942975"/>
          </a:xfrm>
          <a:prstGeom prst="rightArrow">
            <a:avLst>
              <a:gd name="adj1" fmla="val 50000"/>
              <a:gd name="adj2" fmla="val 3396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dirty="0"/>
              <a:t>Encryption</a:t>
            </a:r>
          </a:p>
        </p:txBody>
      </p:sp>
      <p:sp>
        <p:nvSpPr>
          <p:cNvPr id="20487" name="AutoShape 8">
            <a:extLst>
              <a:ext uri="{FF2B5EF4-FFF2-40B4-BE49-F238E27FC236}">
                <a16:creationId xmlns:a16="http://schemas.microsoft.com/office/drawing/2014/main" id="{F73DA650-826E-4647-8F6D-E20403F06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200400"/>
            <a:ext cx="1219200" cy="914400"/>
          </a:xfrm>
          <a:prstGeom prst="leftArrow">
            <a:avLst>
              <a:gd name="adj1" fmla="val 50000"/>
              <a:gd name="adj2" fmla="val 3333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600" dirty="0"/>
              <a:t>Decryption</a:t>
            </a:r>
          </a:p>
        </p:txBody>
      </p:sp>
      <p:sp>
        <p:nvSpPr>
          <p:cNvPr id="20488" name="Text Box 10">
            <a:extLst>
              <a:ext uri="{FF2B5EF4-FFF2-40B4-BE49-F238E27FC236}">
                <a16:creationId xmlns:a16="http://schemas.microsoft.com/office/drawing/2014/main" id="{61E2F0E0-0DD5-AD49-9445-97A0A9C7B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4483361"/>
            <a:ext cx="6477000" cy="1004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2400" dirty="0"/>
              <a:t>Encrypted(Information) cannot be read </a:t>
            </a:r>
          </a:p>
          <a:p>
            <a:pPr>
              <a:buFontTx/>
              <a:buNone/>
            </a:pPr>
            <a:r>
              <a:rPr lang="en-US" altLang="en-US" sz="2400" dirty="0"/>
              <a:t>Decrypted(Encrypted(Information)) can be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3">
            <a:extLst>
              <a:ext uri="{FF2B5EF4-FFF2-40B4-BE49-F238E27FC236}">
                <a16:creationId xmlns:a16="http://schemas.microsoft.com/office/drawing/2014/main" id="{F5199C78-C416-0D44-AFE9-4EC0B93BB1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E503425-6D8D-5442-97F5-1AA879BA285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 dirty="0"/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086FABF6-4034-7449-A578-84CD837EB8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Cryptography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4)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90FC5059-501D-004A-97E8-E148539666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  <a:defRPr/>
            </a:pPr>
            <a:r>
              <a:rPr lang="en-US" b="1" dirty="0">
                <a:solidFill>
                  <a:srgbClr val="FF6600"/>
                </a:solidFill>
                <a:ea typeface="ＭＳ Ｐゴシック" pitchFamily="34" charset="-128"/>
              </a:rPr>
              <a:t>Cipher</a:t>
            </a:r>
            <a:endParaRPr lang="en-US" dirty="0">
              <a:solidFill>
                <a:srgbClr val="FF6600"/>
              </a:solidFill>
              <a:ea typeface="ＭＳ Ｐゴシック" pitchFamily="34" charset="-128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en-US" dirty="0">
                <a:ea typeface="ＭＳ Ｐゴシック" pitchFamily="34" charset="-128"/>
              </a:rPr>
              <a:t>An algorithm used to encrypt and decrypt text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b="1" dirty="0">
                <a:solidFill>
                  <a:srgbClr val="FF6600"/>
                </a:solidFill>
                <a:ea typeface="ＭＳ Ｐゴシック" pitchFamily="34" charset="-128"/>
              </a:rPr>
              <a:t>Key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dirty="0">
                <a:ea typeface="ＭＳ Ｐゴシック" pitchFamily="34" charset="-128"/>
              </a:rPr>
              <a:t>The set of parameters that guide a cipher</a:t>
            </a:r>
          </a:p>
          <a:p>
            <a:pPr marL="0" indent="0" eaLnBrk="1" hangingPunct="1">
              <a:buFontTx/>
              <a:buNone/>
              <a:defRPr/>
            </a:pPr>
            <a:endParaRPr lang="en-US" sz="1050" dirty="0">
              <a:ea typeface="ＭＳ Ｐゴシック" pitchFamily="34" charset="-128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en-US" dirty="0">
                <a:ea typeface="ＭＳ Ｐゴシック" pitchFamily="34" charset="-128"/>
              </a:rPr>
              <a:t>Neither is any good without the other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>
            <a:extLst>
              <a:ext uri="{FF2B5EF4-FFF2-40B4-BE49-F238E27FC236}">
                <a16:creationId xmlns:a16="http://schemas.microsoft.com/office/drawing/2014/main" id="{4E6F315A-009B-D74F-9A6E-5A3B81F8B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Chapter Goals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D230FDDD-87E2-F04F-9A2D-B0CCC4352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711" y="1295400"/>
            <a:ext cx="8229600" cy="4572000"/>
          </a:xfrm>
        </p:spPr>
        <p:txBody>
          <a:bodyPr/>
          <a:lstStyle/>
          <a:p>
            <a:pPr eaLnBrk="1" hangingPunct="1"/>
            <a:r>
              <a:rPr lang="en-US" altLang="en-US" sz="2800" dirty="0">
                <a:ea typeface="ＭＳ Ｐゴシック" panose="020B0600070205080204" pitchFamily="34" charset="-128"/>
              </a:rPr>
              <a:t>Discuss the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CIA triad</a:t>
            </a:r>
          </a:p>
          <a:p>
            <a:pPr eaLnBrk="1" hangingPunct="1"/>
            <a:r>
              <a:rPr lang="en-US" altLang="en-US" sz="2800" dirty="0">
                <a:ea typeface="ＭＳ Ｐゴシック" panose="020B0600070205080204" pitchFamily="34" charset="-128"/>
              </a:rPr>
              <a:t>List three types of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authentication credentials</a:t>
            </a:r>
          </a:p>
          <a:p>
            <a:pPr eaLnBrk="1" hangingPunct="1"/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Create </a:t>
            </a:r>
            <a:r>
              <a:rPr lang="en-US" altLang="en-US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secure passwords and assess the security level of others</a:t>
            </a:r>
          </a:p>
          <a:p>
            <a:pPr eaLnBrk="1" hangingPunct="1"/>
            <a:r>
              <a:rPr lang="en-US" altLang="en-US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Define categories of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malware</a:t>
            </a:r>
          </a:p>
          <a:p>
            <a:pPr eaLnBrk="1" hangingPunct="1"/>
            <a:r>
              <a:rPr lang="en-US" altLang="en-US" sz="2800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List the types of security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attacks</a:t>
            </a:r>
          </a:p>
          <a:p>
            <a:pPr eaLnBrk="1" hangingPunct="1"/>
            <a:r>
              <a:rPr lang="en-US" altLang="en-US" sz="2800" dirty="0">
                <a:ea typeface="ＭＳ Ｐゴシック" panose="020B0600070205080204" pitchFamily="34" charset="-128"/>
              </a:rPr>
              <a:t>Define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cryptography</a:t>
            </a:r>
          </a:p>
        </p:txBody>
      </p:sp>
      <p:sp>
        <p:nvSpPr>
          <p:cNvPr id="4100" name="Slide Number Placeholder 3">
            <a:extLst>
              <a:ext uri="{FF2B5EF4-FFF2-40B4-BE49-F238E27FC236}">
                <a16:creationId xmlns:a16="http://schemas.microsoft.com/office/drawing/2014/main" id="{3154E08D-B686-334E-B90F-90A9C6DF09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83D1C4-607A-9242-A42E-5D0A8477E11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3">
            <a:extLst>
              <a:ext uri="{FF2B5EF4-FFF2-40B4-BE49-F238E27FC236}">
                <a16:creationId xmlns:a16="http://schemas.microsoft.com/office/drawing/2014/main" id="{969856A5-2B27-B541-9344-A1BF396267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134BD7A-6C1C-4745-AB95-827D076B7A6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400" dirty="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D33D1A25-C60D-D14B-BE66-FBD3F13F9A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Cryptography </a:t>
            </a:r>
            <a:r>
              <a:rPr lang="en-US" altLang="en-US" sz="1800" dirty="0">
                <a:ea typeface="ＭＳ Ｐゴシック" panose="020B0600070205080204" pitchFamily="34" charset="-128"/>
              </a:rPr>
              <a:t>(4 of 4)</a:t>
            </a:r>
          </a:p>
        </p:txBody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D06151D6-B9D7-0041-A7F3-3050970F4EE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953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Substitution Cipher</a:t>
            </a:r>
            <a:endParaRPr lang="en-US" altLang="en-US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	</a:t>
            </a:r>
            <a:r>
              <a:rPr lang="en-US" altLang="en-US" sz="2400" dirty="0">
                <a:ea typeface="ＭＳ Ｐゴシック" panose="020B0600070205080204" pitchFamily="34" charset="-128"/>
              </a:rPr>
              <a:t>A cipher that substitutes one character with another</a:t>
            </a:r>
          </a:p>
          <a:p>
            <a:pPr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Caesar Cipher </a:t>
            </a:r>
            <a:endParaRPr lang="en-US" altLang="en-US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A substitution cipher that shifts characters a certain number of positions in the alphabet</a:t>
            </a:r>
          </a:p>
          <a:p>
            <a:pPr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Transposition Ciphers 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	A cipher that rearranges the order of existing characters in a message in a certain way (e.g., a route cipher)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3">
            <a:extLst>
              <a:ext uri="{FF2B5EF4-FFF2-40B4-BE49-F238E27FC236}">
                <a16:creationId xmlns:a16="http://schemas.microsoft.com/office/drawing/2014/main" id="{C55B65D8-C1A9-1D4F-A222-70C370A796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5238B8B-6584-E447-938C-97BD44AA375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400" dirty="0"/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E0259B69-6E82-474D-B2E3-6BEC5A2831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Substitution cipher</a:t>
            </a:r>
          </a:p>
        </p:txBody>
      </p:sp>
      <p:sp>
        <p:nvSpPr>
          <p:cNvPr id="23556" name="Rectangle 3">
            <a:extLst>
              <a:ext uri="{FF2B5EF4-FFF2-40B4-BE49-F238E27FC236}">
                <a16:creationId xmlns:a16="http://schemas.microsoft.com/office/drawing/2014/main" id="{248354A8-AD91-C642-BA5E-D434596551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1800" dirty="0">
                <a:latin typeface="Courier" pitchFamily="2" charset="0"/>
                <a:ea typeface="ＭＳ Ｐゴシック" panose="020B0600070205080204" pitchFamily="34" charset="-128"/>
              </a:rPr>
              <a:t>A B C D E F G H I J K L M N O P Q R S T U V W X Y Z</a:t>
            </a:r>
          </a:p>
          <a:p>
            <a:pPr marL="0" indent="0" eaLnBrk="1" hangingPunct="1">
              <a:buFontTx/>
              <a:buNone/>
            </a:pPr>
            <a:r>
              <a:rPr lang="en-US" altLang="en-US" sz="1800" dirty="0">
                <a:latin typeface="Courier" pitchFamily="2" charset="0"/>
                <a:ea typeface="ＭＳ Ｐゴシック" panose="020B0600070205080204" pitchFamily="34" charset="-128"/>
              </a:rPr>
              <a:t>D E F G H I J K L M N O P Q R S T U V W X Y Z A B C</a:t>
            </a:r>
            <a:endParaRPr lang="en-US" altLang="en-US" sz="1800" dirty="0"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Substitute the letters in the second row for the letters in the top row to encrypt a message</a:t>
            </a:r>
          </a:p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Encrypt(COMPUTER) gives FRPSXWHU</a:t>
            </a:r>
          </a:p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Substitute the letters in the first row for the letters in the second row to decrypt a message</a:t>
            </a:r>
          </a:p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Decrypt(Encrypt(COMPUTER)) gives COMPUTER</a:t>
            </a:r>
          </a:p>
          <a:p>
            <a:pPr marL="0" indent="0" eaLnBrk="1" hangingPunct="1">
              <a:buFontTx/>
              <a:buNone/>
            </a:pPr>
            <a:endParaRPr lang="en-US" altLang="en-US" sz="1800" dirty="0">
              <a:ea typeface="ＭＳ Ｐゴシック" panose="020B0600070205080204" pitchFamily="34" charset="-128"/>
            </a:endParaRPr>
          </a:p>
        </p:txBody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6990DE5A-3360-6646-8C2F-8CA5ECA66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0" y="5410200"/>
            <a:ext cx="4191000" cy="762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i="1" dirty="0"/>
              <a:t>Why is this called the Caesar cipher?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i="1" dirty="0"/>
              <a:t>What is the key?</a:t>
            </a:r>
            <a:endParaRPr lang="en-US" altLang="en-US" sz="2400" i="1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3">
            <a:extLst>
              <a:ext uri="{FF2B5EF4-FFF2-40B4-BE49-F238E27FC236}">
                <a16:creationId xmlns:a16="http://schemas.microsoft.com/office/drawing/2014/main" id="{6AC7708D-E1ED-4E49-9D3E-0E8906EBD2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4F5139A-426D-DA4E-AC6F-CA79E870B1E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400" dirty="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53DFA35D-A2BC-6245-8DF4-A7E1BFECE8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Transposition Cipher</a:t>
            </a:r>
          </a:p>
        </p:txBody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79BA6955-7C7B-B640-8DC7-26E6963E65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000" dirty="0">
                <a:latin typeface="Courier" pitchFamily="2" charset="0"/>
                <a:ea typeface="ＭＳ Ｐゴシック" panose="020B0600070205080204" pitchFamily="34" charset="-128"/>
              </a:rPr>
              <a:t>T O D A Y</a:t>
            </a:r>
          </a:p>
          <a:p>
            <a:pPr marL="0" indent="0" eaLnBrk="1" hangingPunct="1">
              <a:buFontTx/>
              <a:buNone/>
            </a:pPr>
            <a:r>
              <a:rPr lang="en-US" altLang="en-US" sz="2000" dirty="0">
                <a:latin typeface="Courier" pitchFamily="2" charset="0"/>
                <a:ea typeface="ＭＳ Ｐゴシック" panose="020B0600070205080204" pitchFamily="34" charset="-128"/>
              </a:rPr>
              <a:t>+ I S + M </a:t>
            </a:r>
          </a:p>
          <a:p>
            <a:pPr marL="0" indent="0" eaLnBrk="1" hangingPunct="1">
              <a:buFontTx/>
              <a:buNone/>
            </a:pPr>
            <a:r>
              <a:rPr lang="en-US" altLang="en-US" sz="2000" dirty="0">
                <a:latin typeface="Courier" pitchFamily="2" charset="0"/>
                <a:ea typeface="ＭＳ Ｐゴシック" panose="020B0600070205080204" pitchFamily="34" charset="-128"/>
              </a:rPr>
              <a:t>O N D A Y</a:t>
            </a:r>
          </a:p>
          <a:p>
            <a:pPr marL="0" indent="0" eaLnBrk="1" hangingPunct="1">
              <a:buFontTx/>
              <a:buNone/>
            </a:pPr>
            <a:r>
              <a:rPr lang="en-US" altLang="en-US" sz="2000" dirty="0">
                <a:ea typeface="ＭＳ Ｐゴシック" panose="020B0600070205080204" pitchFamily="34" charset="-128"/>
              </a:rPr>
              <a:t>Write the letters in a row of five, using '+' as a blank. Encrypt by starting spiraling inward from the top left moving counter clockwise</a:t>
            </a:r>
          </a:p>
          <a:p>
            <a:pPr marL="0" indent="0" eaLnBrk="1" hangingPunct="1">
              <a:buFontTx/>
              <a:buNone/>
            </a:pPr>
            <a:r>
              <a:rPr lang="en-US" altLang="en-US" sz="2000" dirty="0">
                <a:ea typeface="ＭＳ Ｐゴシック" panose="020B0600070205080204" pitchFamily="34" charset="-128"/>
              </a:rPr>
              <a:t>Encrypt(TODAY IS MONDAY) gives T+ONDAYMYADOIS+</a:t>
            </a:r>
          </a:p>
          <a:p>
            <a:pPr marL="0" indent="0" eaLnBrk="1" hangingPunct="1">
              <a:buFontTx/>
              <a:buNone/>
            </a:pPr>
            <a:r>
              <a:rPr lang="en-US" altLang="en-US" sz="2000" dirty="0">
                <a:ea typeface="ＭＳ Ｐゴシック" panose="020B0600070205080204" pitchFamily="34" charset="-128"/>
              </a:rPr>
              <a:t>Decrypt by recreating the grid and reading the letters across the row</a:t>
            </a:r>
          </a:p>
          <a:p>
            <a:pPr marL="0" indent="0" eaLnBrk="1" hangingPunct="1">
              <a:buFontTx/>
              <a:buNone/>
            </a:pPr>
            <a:r>
              <a:rPr lang="en-US" altLang="en-US" sz="2000" dirty="0">
                <a:ea typeface="ＭＳ Ｐゴシック" panose="020B0600070205080204" pitchFamily="34" charset="-128"/>
              </a:rPr>
              <a:t>The key are the dimensions of the grid and the route used to encrypt the data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3">
            <a:extLst>
              <a:ext uri="{FF2B5EF4-FFF2-40B4-BE49-F238E27FC236}">
                <a16:creationId xmlns:a16="http://schemas.microsoft.com/office/drawing/2014/main" id="{ADF792C6-89D2-C544-A067-46E6A19E3E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5E157A8-297F-EB4E-B85C-DA2BEC9F106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400" dirty="0"/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2B6FB98E-C7BF-7B4C-A1FF-9519D09018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Cryptanalysis</a:t>
            </a:r>
          </a:p>
        </p:txBody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E514D75B-9741-024C-80BE-B90CC95D98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Cryptanalysis</a:t>
            </a:r>
            <a:endParaRPr lang="en-US" altLang="en-US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process of decrypting a message without knowing the cipher or the key used to encrypt it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Substitution and transposition ciphers are easy for modern computers to break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To protect information, more sophisticated schemes are needed</a:t>
            </a:r>
            <a:endParaRPr lang="en-US" altLang="en-US" dirty="0">
              <a:solidFill>
                <a:srgbClr val="3300FF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3">
            <a:extLst>
              <a:ext uri="{FF2B5EF4-FFF2-40B4-BE49-F238E27FC236}">
                <a16:creationId xmlns:a16="http://schemas.microsoft.com/office/drawing/2014/main" id="{4096AC09-4B00-054F-A9F8-D76FADC956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31D32DA-C429-D047-92E4-392DEC83521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400" dirty="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CFE1F8C5-BD9A-7043-82AA-38F2FADA03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Public/Private Keys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059DC120-EC90-3645-8604-88D30CB5F3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Public-Key Cryptography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An approach in which each user has two related keys, one public and one private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One's public key is distributed freely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 person encrypts an outgoing message, using the receiver's public key.  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Only the receiver's private key can decrypt the message</a:t>
            </a:r>
            <a:endParaRPr lang="en-US" altLang="en-US" b="1" dirty="0">
              <a:solidFill>
                <a:srgbClr val="3300FF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3">
            <a:extLst>
              <a:ext uri="{FF2B5EF4-FFF2-40B4-BE49-F238E27FC236}">
                <a16:creationId xmlns:a16="http://schemas.microsoft.com/office/drawing/2014/main" id="{263E18C8-A935-554E-ADBF-C2E16D1B77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17BAAF3-F942-0E47-BA25-BE1D757F976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400" dirty="0"/>
          </a:p>
        </p:txBody>
      </p:sp>
      <p:sp>
        <p:nvSpPr>
          <p:cNvPr id="27651" name="Rectangle 2">
            <a:extLst>
              <a:ext uri="{FF2B5EF4-FFF2-40B4-BE49-F238E27FC236}">
                <a16:creationId xmlns:a16="http://schemas.microsoft.com/office/drawing/2014/main" id="{619D7058-8B05-014E-A188-B5A9D3C0C2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Public/Private Keys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</a:p>
        </p:txBody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28D091B1-BC26-DA43-B38E-E0F1002DBD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Digital Signature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Data that are appended to a message, made from the message itself and the sender's private key, to ensure the authenticity of the message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Digital Certificate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representation of a sender's authenticated  public key used to minimize malicious forgeries</a:t>
            </a:r>
            <a:endParaRPr lang="en-US" altLang="en-US" sz="2800" dirty="0">
              <a:solidFill>
                <a:srgbClr val="3300FF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49347549-589C-7F48-87B8-846722FCC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Protecting Online Information</a:t>
            </a:r>
          </a:p>
        </p:txBody>
      </p:sp>
      <p:sp>
        <p:nvSpPr>
          <p:cNvPr id="29699" name="Content Placeholder 2">
            <a:extLst>
              <a:ext uri="{FF2B5EF4-FFF2-40B4-BE49-F238E27FC236}">
                <a16:creationId xmlns:a16="http://schemas.microsoft.com/office/drawing/2014/main" id="{3643C9DA-FBF0-FC48-ABE7-E366DB48D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953" y="1371600"/>
            <a:ext cx="8229600" cy="4572000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Why are smart people dumb about protecting online information?</a:t>
            </a:r>
          </a:p>
          <a:p>
            <a:pPr marL="0" indent="0"/>
            <a:r>
              <a:rPr lang="en-US" altLang="en-US" sz="2800" dirty="0">
                <a:ea typeface="ＭＳ Ｐゴシック" panose="020B0600070205080204" pitchFamily="34" charset="-128"/>
              </a:rPr>
              <a:t> The Internet creates a false sense of anonymity</a:t>
            </a:r>
          </a:p>
          <a:p>
            <a:pPr marL="0" indent="0"/>
            <a:r>
              <a:rPr lang="en-US" altLang="en-US" sz="2800" dirty="0">
                <a:ea typeface="ＭＳ Ｐゴシック" panose="020B0600070205080204" pitchFamily="34" charset="-128"/>
              </a:rPr>
              <a:t> People make assumptions about how securely their information is being treated</a:t>
            </a:r>
          </a:p>
          <a:p>
            <a:pPr marL="0" indent="0"/>
            <a:r>
              <a:rPr lang="en-US" altLang="en-US" sz="2800" dirty="0">
                <a:ea typeface="ＭＳ Ｐゴシック" panose="020B0600070205080204" pitchFamily="34" charset="-128"/>
              </a:rPr>
              <a:t> People don’t think about the ramifications of sharing information</a:t>
            </a:r>
          </a:p>
        </p:txBody>
      </p:sp>
      <p:sp>
        <p:nvSpPr>
          <p:cNvPr id="29700" name="Slide Number Placeholder 3">
            <a:extLst>
              <a:ext uri="{FF2B5EF4-FFF2-40B4-BE49-F238E27FC236}">
                <a16:creationId xmlns:a16="http://schemas.microsoft.com/office/drawing/2014/main" id="{BCC5E37C-2281-C544-A066-9075E7D5FC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094FDC1-E247-5341-B7C2-8D13B09E632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en-US" sz="14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>
            <a:extLst>
              <a:ext uri="{FF2B5EF4-FFF2-40B4-BE49-F238E27FC236}">
                <a16:creationId xmlns:a16="http://schemas.microsoft.com/office/drawing/2014/main" id="{E126167B-B9AD-0542-8F9E-2C13DDFAD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Security and Portable Devices</a:t>
            </a:r>
          </a:p>
        </p:txBody>
      </p:sp>
      <p:sp>
        <p:nvSpPr>
          <p:cNvPr id="65538" name="Content Placeholder 2">
            <a:extLst>
              <a:ext uri="{FF2B5EF4-FFF2-40B4-BE49-F238E27FC236}">
                <a16:creationId xmlns:a16="http://schemas.microsoft.com/office/drawing/2014/main" id="{40F8CC25-9B22-0843-9FA9-B6F926D84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en-US" sz="2800" dirty="0"/>
              <a:t>Smartphones, tablets, and laptops combined with GPS capabilities can pose ethical problems</a:t>
            </a:r>
          </a:p>
          <a:p>
            <a:pPr>
              <a:defRPr/>
            </a:pPr>
            <a:r>
              <a:rPr lang="en-US" sz="2800" dirty="0"/>
              <a:t>Apple iPhone and Google log and transmit data about users</a:t>
            </a:r>
          </a:p>
          <a:p>
            <a:pPr>
              <a:defRPr/>
            </a:pPr>
            <a:r>
              <a:rPr lang="en-US" sz="2800" dirty="0"/>
              <a:t>Law enforcement makes use of this data in criminal investigations</a:t>
            </a:r>
          </a:p>
          <a:p>
            <a:pPr>
              <a:defRPr/>
            </a:pPr>
            <a:r>
              <a:rPr lang="en-US" sz="2800" dirty="0"/>
              <a:t>U.S. Customs and Border Protection asserted the authority to seize and copy information in portable electronic devices for any reason</a:t>
            </a:r>
          </a:p>
        </p:txBody>
      </p:sp>
      <p:sp>
        <p:nvSpPr>
          <p:cNvPr id="30724" name="Slide Number Placeholder 3">
            <a:extLst>
              <a:ext uri="{FF2B5EF4-FFF2-40B4-BE49-F238E27FC236}">
                <a16:creationId xmlns:a16="http://schemas.microsoft.com/office/drawing/2014/main" id="{775E6519-A8EB-674A-99CC-2DEBF175ED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943719F-3B6E-6847-8AB4-1E9CCF88982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9B5B51D1-86D9-8D4F-A206-B4263FF1C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WikiLeaks</a:t>
            </a: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422A1059-9C39-B84A-8004-8113EFE64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0" indent="0">
              <a:lnSpc>
                <a:spcPct val="120000"/>
              </a:lnSpc>
              <a:spcAft>
                <a:spcPts val="600"/>
              </a:spcAft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What is a wiki?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What do you think of when you hear WikiLeaks?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Is WikiLeaks a wiki? If not, what is it?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What is the relationship between WikiLeaks and Britain’s </a:t>
            </a:r>
            <a:r>
              <a:rPr lang="en-US" altLang="en-US" sz="2800" i="1" dirty="0">
                <a:ea typeface="ＭＳ Ｐゴシック" panose="020B0600070205080204" pitchFamily="34" charset="-128"/>
              </a:rPr>
              <a:t>Guardian</a:t>
            </a:r>
            <a:r>
              <a:rPr lang="en-US" altLang="en-US" sz="2800" dirty="0">
                <a:ea typeface="ＭＳ Ｐゴシック" panose="020B0600070205080204" pitchFamily="34" charset="-128"/>
              </a:rPr>
              <a:t> newspaper?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Where is Julian Assange now?</a:t>
            </a:r>
          </a:p>
        </p:txBody>
      </p:sp>
      <p:sp>
        <p:nvSpPr>
          <p:cNvPr id="31748" name="Slide Number Placeholder 3">
            <a:extLst>
              <a:ext uri="{FF2B5EF4-FFF2-40B4-BE49-F238E27FC236}">
                <a16:creationId xmlns:a16="http://schemas.microsoft.com/office/drawing/2014/main" id="{49547499-BDD5-5546-9813-8563700318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C8CD85-EB37-C149-A0E5-FE09BB7D6CD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4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Number Placeholder 3">
            <a:extLst>
              <a:ext uri="{FF2B5EF4-FFF2-40B4-BE49-F238E27FC236}">
                <a16:creationId xmlns:a16="http://schemas.microsoft.com/office/drawing/2014/main" id="{4DE7B6F5-4AD9-8D44-A53F-8A7A84AA5A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37FD474-D9E9-554A-B6B8-6C8FF15D2C0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400" dirty="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A7E396E5-6B45-9040-9F80-817CE4DC58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Ethical Issues</a:t>
            </a:r>
          </a:p>
        </p:txBody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08A11BDE-E330-D54A-AE3C-F65F6DE2F0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>
            <a:normAutofit fontScale="92500" lnSpcReduction="10000"/>
          </a:bodyPr>
          <a:lstStyle/>
          <a:p>
            <a:pPr>
              <a:buFontTx/>
              <a:buNone/>
              <a:defRPr/>
            </a:pPr>
            <a:r>
              <a:rPr lang="en-US" altLang="en-US" b="1" dirty="0">
                <a:ea typeface="ＭＳ Ｐゴシック" pitchFamily="34" charset="-128"/>
              </a:rPr>
              <a:t>Blogging</a:t>
            </a:r>
          </a:p>
          <a:p>
            <a:pPr>
              <a:buFontTx/>
              <a:buNone/>
              <a:defRPr/>
            </a:pPr>
            <a:r>
              <a:rPr lang="en-US" altLang="en-US" b="1" dirty="0">
                <a:ea typeface="ＭＳ Ｐゴシック" pitchFamily="34" charset="-128"/>
              </a:rPr>
              <a:t>	</a:t>
            </a:r>
            <a:r>
              <a:rPr lang="en-US" altLang="en-US" sz="2800" i="1" dirty="0">
                <a:ea typeface="ＭＳ Ｐゴシック" pitchFamily="34" charset="-128"/>
              </a:rPr>
              <a:t>What is the blogosphere?</a:t>
            </a:r>
          </a:p>
          <a:p>
            <a:pPr>
              <a:buFontTx/>
              <a:buNone/>
              <a:defRPr/>
            </a:pPr>
            <a:r>
              <a:rPr lang="en-US" altLang="en-US" sz="2800" i="1" dirty="0">
                <a:ea typeface="ＭＳ Ｐゴシック" pitchFamily="34" charset="-128"/>
              </a:rPr>
              <a:t>	Give several examples of how blogs have made national headlines.</a:t>
            </a:r>
            <a:endParaRPr lang="en-US" altLang="en-US" sz="2800" b="1" dirty="0">
              <a:ea typeface="ＭＳ Ｐゴシック" pitchFamily="34" charset="-128"/>
            </a:endParaRPr>
          </a:p>
          <a:p>
            <a:pPr>
              <a:buFontTx/>
              <a:buNone/>
              <a:defRPr/>
            </a:pPr>
            <a:r>
              <a:rPr lang="en-US" altLang="en-US" sz="2800" dirty="0">
                <a:ea typeface="ＭＳ Ｐゴシック" pitchFamily="34" charset="-128"/>
              </a:rPr>
              <a:t>	</a:t>
            </a:r>
            <a:r>
              <a:rPr lang="en-US" altLang="en-US" sz="2800" i="1" dirty="0">
                <a:ea typeface="ＭＳ Ｐゴシック" pitchFamily="34" charset="-128"/>
              </a:rPr>
              <a:t>Should bloggers have the same protections as regular journalists? </a:t>
            </a:r>
            <a:br>
              <a:rPr lang="en-US" altLang="en-US" sz="2800" i="1" dirty="0">
                <a:ea typeface="ＭＳ Ｐゴシック" pitchFamily="34" charset="-128"/>
              </a:rPr>
            </a:br>
            <a:br>
              <a:rPr lang="en-US" altLang="en-US" sz="2800" i="1" dirty="0">
                <a:ea typeface="ＭＳ Ｐゴシック" pitchFamily="34" charset="-128"/>
              </a:rPr>
            </a:br>
            <a:r>
              <a:rPr lang="en-US" altLang="en-US" sz="2800" i="1" dirty="0">
                <a:ea typeface="ＭＳ Ｐゴシック" pitchFamily="34" charset="-128"/>
              </a:rPr>
              <a:t>What did the U.S. Court of Appeals for the Ninth Circuit have to say about bloggers’ protections in January 2014?</a:t>
            </a:r>
            <a:endParaRPr lang="en-US" altLang="en-US" sz="2800" dirty="0">
              <a:ea typeface="ＭＳ Ｐゴシック" pitchFamily="34" charset="-12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EB92FCF6-5027-8F40-825E-4E6B4F574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Chapter Goals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2)</a:t>
            </a:r>
          </a:p>
        </p:txBody>
      </p:sp>
      <p:sp>
        <p:nvSpPr>
          <p:cNvPr id="5123" name="Content Placeholder 2">
            <a:extLst>
              <a:ext uri="{FF2B5EF4-FFF2-40B4-BE49-F238E27FC236}">
                <a16:creationId xmlns:a16="http://schemas.microsoft.com/office/drawing/2014/main" id="{90F47C26-89D2-B34A-ACBD-1E8A402B0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Encode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decode </a:t>
            </a:r>
            <a:r>
              <a:rPr lang="en-US" altLang="en-US" dirty="0">
                <a:ea typeface="ＭＳ Ｐゴシック" panose="020B0600070205080204" pitchFamily="34" charset="-128"/>
              </a:rPr>
              <a:t>messages using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various </a:t>
            </a:r>
            <a:r>
              <a:rPr lang="en-US" altLang="en-US" dirty="0">
                <a:ea typeface="ＭＳ Ｐゴシック" panose="020B0600070205080204" pitchFamily="34" charset="-128"/>
              </a:rPr>
              <a:t>ciphers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Discuss the challenges of keeping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online data secure</a:t>
            </a:r>
          </a:p>
          <a:p>
            <a:r>
              <a:rPr lang="en-US" altLang="en-US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Discuss the security issues related to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social media </a:t>
            </a:r>
            <a:r>
              <a:rPr lang="en-US" altLang="en-US" dirty="0">
                <a:solidFill>
                  <a:srgbClr val="000000"/>
                </a:solidFill>
                <a:ea typeface="ＭＳ Ｐゴシック" panose="020B0600070205080204" pitchFamily="34" charset="-128"/>
              </a:rPr>
              <a:t>and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mobile devices</a:t>
            </a:r>
          </a:p>
        </p:txBody>
      </p:sp>
      <p:sp>
        <p:nvSpPr>
          <p:cNvPr id="5124" name="Slide Number Placeholder 3">
            <a:extLst>
              <a:ext uri="{FF2B5EF4-FFF2-40B4-BE49-F238E27FC236}">
                <a16:creationId xmlns:a16="http://schemas.microsoft.com/office/drawing/2014/main" id="{2AEBFE01-F87E-AC40-A126-63BE8EBA4B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3E317ED-9C22-4A40-BC43-6A5CCA9235F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3">
            <a:extLst>
              <a:ext uri="{FF2B5EF4-FFF2-40B4-BE49-F238E27FC236}">
                <a16:creationId xmlns:a16="http://schemas.microsoft.com/office/drawing/2014/main" id="{0F04A0B1-B9AA-0E43-BFAB-3109E16F84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FEC82D8-04E0-6140-B97A-58F3A1A274C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400" dirty="0"/>
          </a:p>
        </p:txBody>
      </p:sp>
      <p:sp>
        <p:nvSpPr>
          <p:cNvPr id="33795" name="Rectangle 2">
            <a:extLst>
              <a:ext uri="{FF2B5EF4-FFF2-40B4-BE49-F238E27FC236}">
                <a16:creationId xmlns:a16="http://schemas.microsoft.com/office/drawing/2014/main" id="{1361DB82-D182-744A-9ECB-1881153718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Do You Know?</a:t>
            </a:r>
          </a:p>
        </p:txBody>
      </p:sp>
      <p:sp>
        <p:nvSpPr>
          <p:cNvPr id="33797" name="Text Box 5">
            <a:extLst>
              <a:ext uri="{FF2B5EF4-FFF2-40B4-BE49-F238E27FC236}">
                <a16:creationId xmlns:a16="http://schemas.microsoft.com/office/drawing/2014/main" id="{F0CA55E1-6635-7347-9F2D-6258A27E71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2646363"/>
            <a:ext cx="59436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1600" i="1" dirty="0"/>
              <a:t>How has new technology given new life to the old barcode?</a:t>
            </a:r>
          </a:p>
          <a:p>
            <a:pPr>
              <a:buFontTx/>
              <a:buNone/>
            </a:pPr>
            <a:r>
              <a:rPr lang="en-US" altLang="en-US" sz="1600" i="1" dirty="0"/>
              <a:t>How are barcodes and RFIDs similar? How are they different?</a:t>
            </a:r>
          </a:p>
          <a:p>
            <a:pPr>
              <a:buFontTx/>
              <a:buNone/>
            </a:pPr>
            <a:r>
              <a:rPr lang="en-US" altLang="en-US" sz="1600" i="1" dirty="0"/>
              <a:t>At which company was the Blaster worm directed?</a:t>
            </a:r>
          </a:p>
          <a:p>
            <a:pPr>
              <a:buFontTx/>
              <a:buNone/>
            </a:pPr>
            <a:r>
              <a:rPr lang="en-US" altLang="en-US" sz="1600" i="1" dirty="0"/>
              <a:t>What do privacy advocates consider Orwellian?</a:t>
            </a:r>
          </a:p>
          <a:p>
            <a:pPr>
              <a:buFontTx/>
              <a:buNone/>
            </a:pPr>
            <a:r>
              <a:rPr lang="en-US" altLang="en-US" sz="1600" i="1" dirty="0"/>
              <a:t>What famous computer scientist was a code breaker during World War II?</a:t>
            </a:r>
          </a:p>
          <a:p>
            <a:pPr>
              <a:buFontTx/>
              <a:buNone/>
            </a:pPr>
            <a:r>
              <a:rPr lang="en-US" altLang="en-US" sz="1600" i="1" dirty="0"/>
              <a:t>What famous actor was removed from a commercial airliner because he refused to quit his game of Words With Friends?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3">
            <a:extLst>
              <a:ext uri="{FF2B5EF4-FFF2-40B4-BE49-F238E27FC236}">
                <a16:creationId xmlns:a16="http://schemas.microsoft.com/office/drawing/2014/main" id="{255D5452-57B2-C04A-B71F-07DC8D74C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C6D4045-8907-5944-B576-7AD26FF8E36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 dirty="0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9E965622-5443-E047-9878-E9E8A54015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Information Security</a:t>
            </a:r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B9E31B3E-DA8A-B143-8D5D-06ABA0AE8D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19100" y="14478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Information Security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techniques and policies used to ensure proper access to data</a:t>
            </a:r>
          </a:p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Cyber Security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ability to protect resources accessible on the Internet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Slide Number Placeholder 3">
            <a:extLst>
              <a:ext uri="{FF2B5EF4-FFF2-40B4-BE49-F238E27FC236}">
                <a16:creationId xmlns:a16="http://schemas.microsoft.com/office/drawing/2014/main" id="{4FA9625C-C1C0-DC43-AAC0-B5D3F861A3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174363-8ABC-EA44-82B7-211FEC3ABD8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 dirty="0"/>
          </a:p>
        </p:txBody>
      </p:sp>
      <p:sp>
        <p:nvSpPr>
          <p:cNvPr id="7172" name="Rectangle 2">
            <a:extLst>
              <a:ext uri="{FF2B5EF4-FFF2-40B4-BE49-F238E27FC236}">
                <a16:creationId xmlns:a16="http://schemas.microsoft.com/office/drawing/2014/main" id="{2FAC04B1-98F1-414D-87AF-014C0071F6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CIA Triad of Information Security</a:t>
            </a:r>
          </a:p>
        </p:txBody>
      </p:sp>
      <p:sp>
        <p:nvSpPr>
          <p:cNvPr id="7173" name="Rectangle 6">
            <a:extLst>
              <a:ext uri="{FF2B5EF4-FFF2-40B4-BE49-F238E27FC236}">
                <a16:creationId xmlns:a16="http://schemas.microsoft.com/office/drawing/2014/main" id="{9327FFF7-F143-4147-869F-B9125A00F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2481576"/>
            <a:ext cx="2324100" cy="175346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Ensuring that data is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 protected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unauthorized access</a:t>
            </a:r>
          </a:p>
        </p:txBody>
      </p:sp>
      <p:sp>
        <p:nvSpPr>
          <p:cNvPr id="7174" name="Line 8">
            <a:extLst>
              <a:ext uri="{FF2B5EF4-FFF2-40B4-BE49-F238E27FC236}">
                <a16:creationId xmlns:a16="http://schemas.microsoft.com/office/drawing/2014/main" id="{AF4FE0B1-71F6-BB4F-9E22-19FD993B6133}"/>
              </a:ext>
            </a:extLst>
          </p:cNvPr>
          <p:cNvSpPr>
            <a:spLocks noChangeShapeType="1"/>
          </p:cNvSpPr>
          <p:nvPr/>
        </p:nvSpPr>
        <p:spPr bwMode="auto">
          <a:xfrm>
            <a:off x="6642100" y="2072982"/>
            <a:ext cx="381000" cy="2222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175" name="Rectangle 9">
            <a:extLst>
              <a:ext uri="{FF2B5EF4-FFF2-40B4-BE49-F238E27FC236}">
                <a16:creationId xmlns:a16="http://schemas.microsoft.com/office/drawing/2014/main" id="{DCB3C2C8-67F5-594B-9AF2-2A6D205B2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856" y="1231057"/>
            <a:ext cx="1447800" cy="21272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Ensuring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that data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can be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modified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only by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appropriate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mechanisms</a:t>
            </a:r>
          </a:p>
        </p:txBody>
      </p:sp>
      <p:sp>
        <p:nvSpPr>
          <p:cNvPr id="7176" name="Rectangle 10">
            <a:extLst>
              <a:ext uri="{FF2B5EF4-FFF2-40B4-BE49-F238E27FC236}">
                <a16:creationId xmlns:a16="http://schemas.microsoft.com/office/drawing/2014/main" id="{01837670-6D2C-E34A-ABAF-573855C38F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7345" y="5093762"/>
            <a:ext cx="4343400" cy="1066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The degree to which authorized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users can access information for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dirty="0"/>
              <a:t>legitimate purposes</a:t>
            </a:r>
          </a:p>
        </p:txBody>
      </p:sp>
      <p:sp>
        <p:nvSpPr>
          <p:cNvPr id="7177" name="Line 11">
            <a:extLst>
              <a:ext uri="{FF2B5EF4-FFF2-40B4-BE49-F238E27FC236}">
                <a16:creationId xmlns:a16="http://schemas.microsoft.com/office/drawing/2014/main" id="{EE158AC8-FC26-4043-BA30-9C907A46880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605421" y="3531939"/>
            <a:ext cx="392112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178" name="Line 12">
            <a:extLst>
              <a:ext uri="{FF2B5EF4-FFF2-40B4-BE49-F238E27FC236}">
                <a16:creationId xmlns:a16="http://schemas.microsoft.com/office/drawing/2014/main" id="{7EAABC68-BB21-4C44-94CE-77C1B13FD61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48400" y="4572000"/>
            <a:ext cx="0" cy="393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3" name="Picture 2" descr="A figure depicts the CIA triad of information security labeled Integrity (bottom left), Availability (bottom right), and Confidentiality (top)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039" y="1752648"/>
            <a:ext cx="4353261" cy="269129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406282" y="4558779"/>
            <a:ext cx="401677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>
                <a:latin typeface="+mn-lt"/>
              </a:rPr>
              <a:t>The CIA triad of information security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Number Placeholder 3">
            <a:extLst>
              <a:ext uri="{FF2B5EF4-FFF2-40B4-BE49-F238E27FC236}">
                <a16:creationId xmlns:a16="http://schemas.microsoft.com/office/drawing/2014/main" id="{E01025DE-B1F3-E14D-90C3-55400F1E63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1E1DEFA-C06A-384E-9CCE-3680949B539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 dirty="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C1A0F88A-E3D8-364A-B786-DA0183E277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Information Security</a:t>
            </a:r>
          </a:p>
        </p:txBody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37F23CAE-4D1B-074C-BDD6-6102E83D29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Rick Analysis</a:t>
            </a:r>
            <a:endParaRPr lang="en-US" altLang="en-US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Determining the nature and likelihood of the risks to key data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Planning for information analysis requires risk analysis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Goal is to minimize vulnerability to threats that put a system at the most risk</a:t>
            </a:r>
            <a:endParaRPr lang="en-US" altLang="en-US" dirty="0">
              <a:solidFill>
                <a:srgbClr val="3300FF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2">
            <a:extLst>
              <a:ext uri="{FF2B5EF4-FFF2-40B4-BE49-F238E27FC236}">
                <a16:creationId xmlns:a16="http://schemas.microsoft.com/office/drawing/2014/main" id="{CC1800E1-DC19-1545-BB02-CF3FF6DC77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EEADB1F-5BF6-1F44-83D8-2F028C2A8FFB}" type="slidenum">
              <a:rPr lang="en-US" altLang="en-US" sz="1400">
                <a:solidFill>
                  <a:srgbClr val="000000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 dirty="0">
              <a:solidFill>
                <a:srgbClr val="000000"/>
              </a:solidFill>
            </a:endParaRPr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45611BB2-729D-B045-98E1-C6A7060853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83820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Preventing Unauthorized Access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(1 of 5)</a:t>
            </a:r>
          </a:p>
        </p:txBody>
      </p:sp>
      <p:sp>
        <p:nvSpPr>
          <p:cNvPr id="9220" name="Text Box 3">
            <a:extLst>
              <a:ext uri="{FF2B5EF4-FFF2-40B4-BE49-F238E27FC236}">
                <a16:creationId xmlns:a16="http://schemas.microsoft.com/office/drawing/2014/main" id="{79BAF9E8-EB18-504F-B122-3AD52C589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295400"/>
            <a:ext cx="7848600" cy="436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indent="3429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</a:rPr>
              <a:t>Authentication Credentials</a:t>
            </a:r>
          </a:p>
          <a:p>
            <a:pPr>
              <a:buFontTx/>
              <a:buNone/>
            </a:pPr>
            <a:r>
              <a:rPr lang="en-US" altLang="en-US" sz="2800" dirty="0">
                <a:solidFill>
                  <a:srgbClr val="000000"/>
                </a:solidFill>
              </a:rPr>
              <a:t>Information users provide to identify themselves  for computer access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altLang="en-US" b="1" dirty="0">
                <a:solidFill>
                  <a:srgbClr val="FF6600"/>
                </a:solidFill>
              </a:rPr>
              <a:t>User knowledge </a:t>
            </a:r>
            <a:r>
              <a:rPr lang="en-US" altLang="en-US" dirty="0"/>
              <a:t>N</a:t>
            </a:r>
            <a:r>
              <a:rPr lang="en-US" altLang="en-US" dirty="0">
                <a:solidFill>
                  <a:srgbClr val="000000"/>
                </a:solidFill>
              </a:rPr>
              <a:t>ame, password, PIN</a:t>
            </a:r>
            <a:r>
              <a:rPr lang="en-US" altLang="en-US" b="1" dirty="0">
                <a:solidFill>
                  <a:srgbClr val="3333FF"/>
                </a:solidFill>
              </a:rPr>
              <a:t> 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altLang="en-US" b="1" dirty="0">
                <a:solidFill>
                  <a:srgbClr val="FF6600"/>
                </a:solidFill>
              </a:rPr>
              <a:t>Smart card </a:t>
            </a:r>
            <a:r>
              <a:rPr lang="en-US" altLang="en-US" dirty="0">
                <a:solidFill>
                  <a:srgbClr val="000000"/>
                </a:solidFill>
              </a:rPr>
              <a:t>A</a:t>
            </a:r>
            <a:r>
              <a:rPr lang="en-US" altLang="en-US" b="1" dirty="0">
                <a:solidFill>
                  <a:srgbClr val="000000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card with an embedded memory chip used for identification</a:t>
            </a:r>
            <a:endParaRPr lang="en-US" altLang="en-US" dirty="0">
              <a:solidFill>
                <a:srgbClr val="3333FF"/>
              </a:solidFill>
            </a:endParaRP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altLang="en-US" b="1" dirty="0">
                <a:solidFill>
                  <a:srgbClr val="FF6600"/>
                </a:solidFill>
              </a:rPr>
              <a:t>Biometrics</a:t>
            </a:r>
            <a:r>
              <a:rPr lang="en-US" altLang="en-US" b="1" dirty="0">
                <a:solidFill>
                  <a:srgbClr val="3333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Human characteristics such as fingerprints, retina or voice patterns</a:t>
            </a:r>
            <a:r>
              <a:rPr lang="en-US" altLang="en-US" b="1" dirty="0">
                <a:solidFill>
                  <a:srgbClr val="000000"/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45D399D8-F298-4246-8A6C-5F58616F8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534400" cy="11430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Preventing Unauthorized Access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(2 of 5)</a:t>
            </a:r>
          </a:p>
        </p:txBody>
      </p:sp>
      <p:sp>
        <p:nvSpPr>
          <p:cNvPr id="10243" name="Slide Number Placeholder 2">
            <a:extLst>
              <a:ext uri="{FF2B5EF4-FFF2-40B4-BE49-F238E27FC236}">
                <a16:creationId xmlns:a16="http://schemas.microsoft.com/office/drawing/2014/main" id="{56B499B1-058A-B141-95F2-9DB0F481A2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8F54477-DCC6-3146-BA9B-1D747A065FA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 dirty="0"/>
          </a:p>
        </p:txBody>
      </p:sp>
      <p:sp>
        <p:nvSpPr>
          <p:cNvPr id="10244" name="TextBox 3">
            <a:extLst>
              <a:ext uri="{FF2B5EF4-FFF2-40B4-BE49-F238E27FC236}">
                <a16:creationId xmlns:a16="http://schemas.microsoft.com/office/drawing/2014/main" id="{877FC96E-3E43-2E4C-9C0E-4810FF5EE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447800"/>
            <a:ext cx="7543800" cy="438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800" b="1" dirty="0"/>
              <a:t>Guidelines for passwords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en-US" sz="2400" dirty="0"/>
              <a:t> Easy to remember, hard to guess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en-US" sz="2400" dirty="0"/>
              <a:t> Don’t use family or pet names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en-US" sz="2400" dirty="0"/>
              <a:t> Don’t make it accessible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en-US" sz="2400" dirty="0"/>
              <a:t> Use combination uppercase/lowercase letters, digits, and special characters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en-US" sz="2400" dirty="0"/>
              <a:t> Don’t leave computer when logged in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en-US" sz="2400" dirty="0"/>
              <a:t> Don’t ever tell anyone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en-US" sz="2400" dirty="0"/>
              <a:t> Don’t include in an email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en-US" sz="2400" dirty="0"/>
              <a:t> Don’t use the same password in lots of places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638F326A-C033-9D4B-A83B-DC68E103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2400"/>
            <a:ext cx="8610600" cy="11430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Preventing Unauthorized Access </a:t>
            </a:r>
            <a:r>
              <a:rPr lang="en-US" altLang="en-US" sz="1800" dirty="0">
                <a:ea typeface="ＭＳ Ｐゴシック" panose="020B0600070205080204" pitchFamily="34" charset="-128"/>
              </a:rPr>
              <a:t>(3 of 5)</a:t>
            </a:r>
          </a:p>
        </p:txBody>
      </p:sp>
      <p:sp>
        <p:nvSpPr>
          <p:cNvPr id="11267" name="Slide Number Placeholder 2">
            <a:extLst>
              <a:ext uri="{FF2B5EF4-FFF2-40B4-BE49-F238E27FC236}">
                <a16:creationId xmlns:a16="http://schemas.microsoft.com/office/drawing/2014/main" id="{0DEEC96E-1330-0B49-9776-126D3F0BB1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3039F77-C76F-C442-A355-EA2735BDC7C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9D24E3-7F94-4A43-986A-547E96D4EF09}"/>
              </a:ext>
            </a:extLst>
          </p:cNvPr>
          <p:cNvSpPr txBox="1"/>
          <p:nvPr/>
        </p:nvSpPr>
        <p:spPr>
          <a:xfrm>
            <a:off x="1028700" y="1524000"/>
            <a:ext cx="7315200" cy="31702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3200" b="1" dirty="0">
                <a:latin typeface="Arial" charset="0"/>
                <a:ea typeface="ＭＳ Ｐゴシック" charset="0"/>
                <a:cs typeface="ＭＳ Ｐゴシック" charset="0"/>
              </a:rPr>
              <a:t>Typical Password Criteria</a:t>
            </a:r>
          </a:p>
          <a:p>
            <a:pPr>
              <a:defRPr/>
            </a:pPr>
            <a:endParaRPr lang="en-US" sz="2800" b="1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342900" indent="-342900">
              <a:buFont typeface="Arial"/>
              <a:buChar char="•"/>
              <a:defRPr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Contain </a:t>
            </a: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  <a:cs typeface="ＭＳ Ｐゴシック" charset="0"/>
              </a:rPr>
              <a:t>six 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or more characters</a:t>
            </a:r>
          </a:p>
          <a:p>
            <a:pPr marL="342900" indent="-342900">
              <a:buFont typeface="Arial"/>
              <a:buChar char="•"/>
              <a:defRPr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Contain at least </a:t>
            </a: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  <a:cs typeface="ＭＳ Ｐゴシック" charset="0"/>
              </a:rPr>
              <a:t>one 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uppercase </a:t>
            </a: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  <a:cs typeface="ＭＳ Ｐゴシック" charset="0"/>
              </a:rPr>
              <a:t>and 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one lowercase </a:t>
            </a: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  <a:cs typeface="ＭＳ Ｐゴシック" charset="0"/>
              </a:rPr>
              <a:t>letter</a:t>
            </a:r>
          </a:p>
          <a:p>
            <a:pPr marL="342900" indent="-342900">
              <a:buFont typeface="Arial"/>
              <a:buChar char="•"/>
              <a:defRPr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Contain at least </a:t>
            </a: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  <a:cs typeface="ＭＳ Ｐゴシック" charset="0"/>
              </a:rPr>
              <a:t>one digit</a:t>
            </a:r>
          </a:p>
          <a:p>
            <a:pPr marL="342900" indent="-342900">
              <a:buFont typeface="Arial"/>
              <a:buChar char="•"/>
              <a:defRPr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Contain at least </a:t>
            </a: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  <a:cs typeface="ＭＳ Ｐゴシック" charset="0"/>
              </a:rPr>
              <a:t>one special character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s0_design">
  <a:themeElements>
    <a:clrScheme name="cs0_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s0_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s0_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OS9:Desktop Folder:cs0_design.pot</Template>
  <TotalTime>742</TotalTime>
  <Words>1330</Words>
  <Application>Microsoft Macintosh PowerPoint</Application>
  <PresentationFormat>On-screen Show (4:3)</PresentationFormat>
  <Paragraphs>256</Paragraphs>
  <Slides>30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ＭＳ Ｐゴシック</vt:lpstr>
      <vt:lpstr>Arial</vt:lpstr>
      <vt:lpstr>Courier</vt:lpstr>
      <vt:lpstr>Times</vt:lpstr>
      <vt:lpstr>cs0_design</vt:lpstr>
      <vt:lpstr>Chapter 17</vt:lpstr>
      <vt:lpstr>Chapter Goals (1 of 2)</vt:lpstr>
      <vt:lpstr>Chapter Goals (2 of 2)</vt:lpstr>
      <vt:lpstr>Information Security</vt:lpstr>
      <vt:lpstr>CIA Triad of Information Security</vt:lpstr>
      <vt:lpstr>Information Security</vt:lpstr>
      <vt:lpstr>Preventing Unauthorized Access (1 of 5)</vt:lpstr>
      <vt:lpstr>Preventing Unauthorized Access (2 of 5)</vt:lpstr>
      <vt:lpstr>Preventing Unauthorized Access (3 of 5)</vt:lpstr>
      <vt:lpstr>Good or Bad?</vt:lpstr>
      <vt:lpstr>Preventing Unauthorized Access (4 of 5)</vt:lpstr>
      <vt:lpstr>Preventing Unauthorized Access (5 of 5)</vt:lpstr>
      <vt:lpstr>Computer Security (1 of 3)</vt:lpstr>
      <vt:lpstr>Antivirus Software</vt:lpstr>
      <vt:lpstr>Computer Security (2 of 3)</vt:lpstr>
      <vt:lpstr>Computer Security (3 of 3)</vt:lpstr>
      <vt:lpstr>Cryptography (1 of 4)</vt:lpstr>
      <vt:lpstr>Cryptography (2 of 4)</vt:lpstr>
      <vt:lpstr>Cryptography (3 of 4)</vt:lpstr>
      <vt:lpstr>Cryptography (4 of 4)</vt:lpstr>
      <vt:lpstr>Substitution cipher</vt:lpstr>
      <vt:lpstr>Transposition Cipher</vt:lpstr>
      <vt:lpstr>Cryptanalysis</vt:lpstr>
      <vt:lpstr>Public/Private Keys (1 of 2)</vt:lpstr>
      <vt:lpstr>Public/Private Keys (2 of 2)</vt:lpstr>
      <vt:lpstr>Protecting Online Information</vt:lpstr>
      <vt:lpstr>Security and Portable Devices</vt:lpstr>
      <vt:lpstr>WikiLeaks</vt:lpstr>
      <vt:lpstr>Ethical Issues</vt:lpstr>
      <vt:lpstr>Do You Know?</vt:lpstr>
    </vt:vector>
  </TitlesOfParts>
  <Company>xx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Jones &amp; Bartlett Publishers</dc:creator>
  <cp:lastModifiedBy>Rachel DiMaggio</cp:lastModifiedBy>
  <cp:revision>92</cp:revision>
  <dcterms:created xsi:type="dcterms:W3CDTF">2002-06-09T19:56:08Z</dcterms:created>
  <dcterms:modified xsi:type="dcterms:W3CDTF">2019-01-08T21:42:35Z</dcterms:modified>
</cp:coreProperties>
</file>

<file path=docProps/thumbnail.jpeg>
</file>